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29" r:id="rId1"/>
  </p:sldMasterIdLst>
  <p:notesMasterIdLst>
    <p:notesMasterId r:id="rId35"/>
  </p:notesMasterIdLst>
  <p:handoutMasterIdLst>
    <p:handoutMasterId r:id="rId36"/>
  </p:handoutMasterIdLst>
  <p:sldIdLst>
    <p:sldId id="280" r:id="rId2"/>
    <p:sldId id="281" r:id="rId3"/>
    <p:sldId id="256" r:id="rId4"/>
    <p:sldId id="282" r:id="rId5"/>
    <p:sldId id="291" r:id="rId6"/>
    <p:sldId id="283" r:id="rId7"/>
    <p:sldId id="293" r:id="rId8"/>
    <p:sldId id="292" r:id="rId9"/>
    <p:sldId id="286" r:id="rId10"/>
    <p:sldId id="294" r:id="rId11"/>
    <p:sldId id="287" r:id="rId12"/>
    <p:sldId id="288" r:id="rId13"/>
    <p:sldId id="289" r:id="rId14"/>
    <p:sldId id="268" r:id="rId15"/>
    <p:sldId id="257" r:id="rId16"/>
    <p:sldId id="270" r:id="rId17"/>
    <p:sldId id="271" r:id="rId18"/>
    <p:sldId id="279" r:id="rId19"/>
    <p:sldId id="259" r:id="rId20"/>
    <p:sldId id="295" r:id="rId21"/>
    <p:sldId id="290" r:id="rId22"/>
    <p:sldId id="258" r:id="rId23"/>
    <p:sldId id="260" r:id="rId24"/>
    <p:sldId id="262" r:id="rId25"/>
    <p:sldId id="296" r:id="rId26"/>
    <p:sldId id="297" r:id="rId27"/>
    <p:sldId id="267" r:id="rId28"/>
    <p:sldId id="298" r:id="rId29"/>
    <p:sldId id="299" r:id="rId30"/>
    <p:sldId id="300" r:id="rId31"/>
    <p:sldId id="301" r:id="rId32"/>
    <p:sldId id="302" r:id="rId33"/>
    <p:sldId id="303" r:id="rId34"/>
  </p:sldIdLst>
  <p:sldSz cx="9144000" cy="6858000" type="screen4x3"/>
  <p:notesSz cx="7010400" cy="9296400"/>
  <p:defaultTextStyle>
    <a:defPPr>
      <a:defRPr lang="en-US"/>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p:normalViewPr>
  <p:slideViewPr>
    <p:cSldViewPr>
      <p:cViewPr varScale="1">
        <p:scale>
          <a:sx n="83" d="100"/>
          <a:sy n="83" d="100"/>
        </p:scale>
        <p:origin x="1450" y="6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6" d="100"/>
          <a:sy n="56" d="100"/>
        </p:scale>
        <p:origin x="-183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21.xml"/><Relationship Id="rId13" Type="http://schemas.openxmlformats.org/officeDocument/2006/relationships/slide" Target="slides/slide26.xml"/><Relationship Id="rId3" Type="http://schemas.openxmlformats.org/officeDocument/2006/relationships/slide" Target="slides/slide16.xml"/><Relationship Id="rId7" Type="http://schemas.openxmlformats.org/officeDocument/2006/relationships/slide" Target="slides/slide20.xml"/><Relationship Id="rId12" Type="http://schemas.openxmlformats.org/officeDocument/2006/relationships/slide" Target="slides/slide25.xml"/><Relationship Id="rId2" Type="http://schemas.openxmlformats.org/officeDocument/2006/relationships/slide" Target="slides/slide15.xml"/><Relationship Id="rId1" Type="http://schemas.openxmlformats.org/officeDocument/2006/relationships/slide" Target="slides/slide14.xml"/><Relationship Id="rId6" Type="http://schemas.openxmlformats.org/officeDocument/2006/relationships/slide" Target="slides/slide19.xml"/><Relationship Id="rId11" Type="http://schemas.openxmlformats.org/officeDocument/2006/relationships/slide" Target="slides/slide24.xml"/><Relationship Id="rId5" Type="http://schemas.openxmlformats.org/officeDocument/2006/relationships/slide" Target="slides/slide18.xml"/><Relationship Id="rId10" Type="http://schemas.openxmlformats.org/officeDocument/2006/relationships/slide" Target="slides/slide23.xml"/><Relationship Id="rId4" Type="http://schemas.openxmlformats.org/officeDocument/2006/relationships/slide" Target="slides/slide17.xml"/><Relationship Id="rId9" Type="http://schemas.openxmlformats.org/officeDocument/2006/relationships/slide" Target="slides/slide22.xml"/><Relationship Id="rId14"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Arial Unicode MS" pitchFamily="34" charset="-128"/>
              </a:defRPr>
            </a:lvl1pPr>
          </a:lstStyle>
          <a:p>
            <a:pPr>
              <a:defRPr/>
            </a:pPr>
            <a:endParaRPr lang="en-US"/>
          </a:p>
        </p:txBody>
      </p:sp>
      <p:sp>
        <p:nvSpPr>
          <p:cNvPr id="28675"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Arial Unicode MS" pitchFamily="34" charset="-128"/>
              </a:defRPr>
            </a:lvl1pPr>
          </a:lstStyle>
          <a:p>
            <a:pPr>
              <a:defRPr/>
            </a:pPr>
            <a:endParaRPr lang="en-US"/>
          </a:p>
        </p:txBody>
      </p:sp>
      <p:sp>
        <p:nvSpPr>
          <p:cNvPr id="28676"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Arial Unicode MS" pitchFamily="34" charset="-128"/>
              </a:defRPr>
            </a:lvl1pPr>
          </a:lstStyle>
          <a:p>
            <a:pPr>
              <a:defRPr/>
            </a:pPr>
            <a:endParaRPr lang="en-US"/>
          </a:p>
        </p:txBody>
      </p:sp>
      <p:sp>
        <p:nvSpPr>
          <p:cNvPr id="28677"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Arial Unicode MS" pitchFamily="34" charset="-128"/>
              </a:defRPr>
            </a:lvl1pPr>
          </a:lstStyle>
          <a:p>
            <a:pPr>
              <a:defRPr/>
            </a:pPr>
            <a:fld id="{B928872B-3370-4E75-9FBC-1C21E24EAAD4}" type="slidenum">
              <a:rPr lang="en-US"/>
              <a:pPr>
                <a:defRPr/>
              </a:pPr>
              <a:t>‹#›</a:t>
            </a:fld>
            <a:endParaRPr lang="en-US"/>
          </a:p>
        </p:txBody>
      </p:sp>
    </p:spTree>
    <p:extLst>
      <p:ext uri="{BB962C8B-B14F-4D97-AF65-F5344CB8AC3E}">
        <p14:creationId xmlns:p14="http://schemas.microsoft.com/office/powerpoint/2010/main" val="2966856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29AC1E67-294C-4B03-8D94-792641AF23CE}" type="slidenum">
              <a:rPr lang="en-US"/>
              <a:pPr>
                <a:defRPr/>
              </a:pPr>
              <a:t>‹#›</a:t>
            </a:fld>
            <a:endParaRPr lang="en-US"/>
          </a:p>
        </p:txBody>
      </p:sp>
    </p:spTree>
    <p:extLst>
      <p:ext uri="{BB962C8B-B14F-4D97-AF65-F5344CB8AC3E}">
        <p14:creationId xmlns:p14="http://schemas.microsoft.com/office/powerpoint/2010/main" val="23180938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pPr>
              <a:defRPr/>
            </a:pPr>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57784F4D-886C-4326-A9DD-BE9422CA7C0C}"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970B8B-83A4-41E9-B424-0D35A6226CA8}"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D7CF4-87FE-4F4B-AE16-71C51855D2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970B8B-83A4-41E9-B424-0D35A6226CA8}"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D7CF4-87FE-4F4B-AE16-71C51855D2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97970B8B-83A4-41E9-B424-0D35A6226CA8}" type="datetimeFigureOut">
              <a:rPr lang="en-US" smtClean="0"/>
              <a:t>3/27/2024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DCD7CF4-87FE-4F4B-AE16-71C51855D2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97970B8B-83A4-41E9-B424-0D35A6226CA8}" type="datetimeFigureOut">
              <a:rPr lang="en-US" smtClean="0"/>
              <a:t>3/27/2024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DCD7CF4-87FE-4F4B-AE16-71C51855D2FE}"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97970B8B-83A4-41E9-B424-0D35A6226CA8}" type="datetimeFigureOut">
              <a:rPr lang="en-US" smtClean="0"/>
              <a:t>3/27/2024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DCD7CF4-87FE-4F4B-AE16-71C51855D2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97970B8B-83A4-41E9-B424-0D35A6226CA8}" type="datetimeFigureOut">
              <a:rPr lang="en-US" smtClean="0"/>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DCD7CF4-87FE-4F4B-AE16-71C51855D2FE}"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97970B8B-83A4-41E9-B424-0D35A6226CA8}" type="datetimeFigureOut">
              <a:rPr lang="en-US" smtClean="0"/>
              <a:t>3/27/2024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CD7CF4-87FE-4F4B-AE16-71C51855D2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970B8B-83A4-41E9-B424-0D35A6226CA8}" type="datetimeFigureOut">
              <a:rPr lang="en-US" smtClean="0"/>
              <a:t>3/27/2024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D7CF4-87FE-4F4B-AE16-71C51855D2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97970B8B-83A4-41E9-B424-0D35A6226CA8}" type="datetimeFigureOut">
              <a:rPr lang="en-US" smtClean="0"/>
              <a:t>3/27/2024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D7CF4-87FE-4F4B-AE16-71C51855D2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97970B8B-83A4-41E9-B424-0D35A6226CA8}"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DCD7CF4-87FE-4F4B-AE16-71C51855D2FE}"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7970B8B-83A4-41E9-B424-0D35A6226CA8}" type="datetimeFigureOut">
              <a:rPr lang="en-US" smtClean="0"/>
              <a:t>3/27/2024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DCD7CF4-87FE-4F4B-AE16-71C51855D2FE}"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idx="1"/>
          </p:nvPr>
        </p:nvSpPr>
        <p:spPr>
          <a:xfrm>
            <a:off x="304800" y="4114800"/>
            <a:ext cx="8458200" cy="1219200"/>
          </a:xfrm>
        </p:spPr>
        <p:txBody>
          <a:bodyPr>
            <a:normAutofit fontScale="70000" lnSpcReduction="20000"/>
          </a:bodyPr>
          <a:lstStyle/>
          <a:p>
            <a:pPr algn="ctr">
              <a:buFontTx/>
              <a:buNone/>
            </a:pPr>
            <a:r>
              <a:rPr lang="en-US" altLang="en-US" b="1" dirty="0">
                <a:solidFill>
                  <a:srgbClr val="FF9933"/>
                </a:solidFill>
                <a:latin typeface="Cambria" panose="02040503050406030204" pitchFamily="18" charset="0"/>
                <a:cs typeface="Times New Roman" pitchFamily="18" charset="0"/>
              </a:rPr>
              <a:t>Răzvan Daniel ZOTA</a:t>
            </a:r>
          </a:p>
          <a:p>
            <a:pPr algn="ctr">
              <a:buFontTx/>
              <a:buNone/>
            </a:pPr>
            <a:r>
              <a:rPr lang="ro-RO" altLang="en-US" b="1" dirty="0">
                <a:solidFill>
                  <a:srgbClr val="FF9933"/>
                </a:solidFill>
                <a:latin typeface="Cambria" panose="02040503050406030204" pitchFamily="18" charset="0"/>
                <a:cs typeface="Times New Roman" pitchFamily="18" charset="0"/>
              </a:rPr>
              <a:t>Facultatea de Cibernetică</a:t>
            </a:r>
            <a:r>
              <a:rPr lang="en-US" altLang="en-US" b="1" dirty="0">
                <a:solidFill>
                  <a:srgbClr val="FF9933"/>
                </a:solidFill>
                <a:latin typeface="Cambria" panose="02040503050406030204" pitchFamily="18" charset="0"/>
                <a:cs typeface="Times New Roman" pitchFamily="18" charset="0"/>
              </a:rPr>
              <a:t>, </a:t>
            </a:r>
            <a:r>
              <a:rPr lang="ro-RO" altLang="en-US" b="1" dirty="0">
                <a:solidFill>
                  <a:srgbClr val="FF9933"/>
                </a:solidFill>
                <a:latin typeface="Cambria" panose="02040503050406030204" pitchFamily="18" charset="0"/>
                <a:cs typeface="Times New Roman" pitchFamily="18" charset="0"/>
              </a:rPr>
              <a:t>Statistică şi Informatică Economică</a:t>
            </a:r>
          </a:p>
          <a:p>
            <a:pPr algn="ctr">
              <a:buFontTx/>
              <a:buNone/>
            </a:pPr>
            <a:r>
              <a:rPr lang="en-US" altLang="en-US" sz="2400" b="1" dirty="0">
                <a:solidFill>
                  <a:srgbClr val="FF9933"/>
                </a:solidFill>
                <a:latin typeface="Cambria" panose="02040503050406030204" pitchFamily="18" charset="0"/>
                <a:cs typeface="Times New Roman" pitchFamily="18" charset="0"/>
              </a:rPr>
              <a:t>zota@ase.ro</a:t>
            </a:r>
          </a:p>
          <a:p>
            <a:pPr algn="ctr">
              <a:buFontTx/>
              <a:buNone/>
            </a:pPr>
            <a:r>
              <a:rPr lang="en-US" altLang="en-US" sz="2400" b="1" dirty="0">
                <a:latin typeface="Cambria" panose="02040503050406030204" pitchFamily="18" charset="0"/>
                <a:cs typeface="Times New Roman" pitchFamily="18" charset="0"/>
              </a:rPr>
              <a:t>http</a:t>
            </a:r>
            <a:r>
              <a:rPr lang="ro-RO" altLang="en-US" sz="2400" b="1" dirty="0">
                <a:latin typeface="Cambria" panose="02040503050406030204" pitchFamily="18" charset="0"/>
                <a:cs typeface="Times New Roman" pitchFamily="18" charset="0"/>
              </a:rPr>
              <a:t>s</a:t>
            </a:r>
            <a:r>
              <a:rPr lang="en-US" altLang="en-US" sz="2400" b="1" dirty="0">
                <a:latin typeface="Cambria" panose="02040503050406030204" pitchFamily="18" charset="0"/>
                <a:cs typeface="Times New Roman" pitchFamily="18" charset="0"/>
              </a:rPr>
              <a:t>://zota.ase.ro/so</a:t>
            </a:r>
            <a:endParaRPr lang="en-US" altLang="en-US" sz="2400" b="1" dirty="0">
              <a:solidFill>
                <a:srgbClr val="FF3300"/>
              </a:solidFill>
              <a:latin typeface="Cambria" panose="02040503050406030204" pitchFamily="18" charset="0"/>
              <a:cs typeface="Times New Roman" pitchFamily="18" charset="0"/>
            </a:endParaRPr>
          </a:p>
        </p:txBody>
      </p:sp>
      <p:sp>
        <p:nvSpPr>
          <p:cNvPr id="2050"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EF5892D-5D62-4D38-8C79-E6F944F2D8D9}" type="slidenum">
              <a:rPr lang="en-US" altLang="en-US" sz="1600" smtClean="0"/>
              <a:pPr>
                <a:spcBef>
                  <a:spcPct val="0"/>
                </a:spcBef>
                <a:buFontTx/>
                <a:buNone/>
              </a:pPr>
              <a:t>1</a:t>
            </a:fld>
            <a:endParaRPr lang="en-US" altLang="en-US" sz="1600" dirty="0"/>
          </a:p>
        </p:txBody>
      </p:sp>
      <p:sp>
        <p:nvSpPr>
          <p:cNvPr id="2052" name="Rectangle 3"/>
          <p:cNvSpPr>
            <a:spLocks noChangeArrowheads="1"/>
          </p:cNvSpPr>
          <p:nvPr/>
        </p:nvSpPr>
        <p:spPr bwMode="auto">
          <a:xfrm>
            <a:off x="152400" y="1524000"/>
            <a:ext cx="87630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3900" b="1" dirty="0">
                <a:latin typeface="Cambria" panose="02040503050406030204" pitchFamily="18" charset="0"/>
                <a:cs typeface="Times New Roman" pitchFamily="18" charset="0"/>
              </a:rPr>
              <a:t>Sisteme</a:t>
            </a:r>
            <a:r>
              <a:rPr lang="en-US" altLang="en-US" sz="3900" b="1" dirty="0">
                <a:latin typeface="Cambria" panose="02040503050406030204" pitchFamily="18" charset="0"/>
                <a:cs typeface="Times New Roman" pitchFamily="18" charset="0"/>
              </a:rPr>
              <a:t> de </a:t>
            </a:r>
            <a:r>
              <a:rPr lang="ro-RO" altLang="en-US" sz="3900" b="1" dirty="0">
                <a:latin typeface="Cambria" panose="02040503050406030204" pitchFamily="18" charset="0"/>
                <a:cs typeface="Times New Roman" pitchFamily="18" charset="0"/>
              </a:rPr>
              <a:t>operare</a:t>
            </a:r>
            <a:br>
              <a:rPr lang="en-US" altLang="en-US" sz="3900" dirty="0">
                <a:latin typeface="Cambria" panose="02040503050406030204" pitchFamily="18" charset="0"/>
                <a:cs typeface="Times New Roman" pitchFamily="18" charset="0"/>
              </a:rPr>
            </a:br>
            <a:r>
              <a:rPr lang="en-US" altLang="en-US" sz="2800" dirty="0">
                <a:latin typeface="Cambria" panose="02040503050406030204" pitchFamily="18" charset="0"/>
                <a:cs typeface="Times New Roman" pitchFamily="18" charset="0"/>
              </a:rPr>
              <a:t>Curs #7</a:t>
            </a:r>
            <a:br>
              <a:rPr lang="en-US" altLang="en-US" sz="2800" dirty="0">
                <a:latin typeface="Cambria" panose="02040503050406030204" pitchFamily="18" charset="0"/>
                <a:cs typeface="Times New Roman" pitchFamily="18" charset="0"/>
              </a:rPr>
            </a:br>
            <a:r>
              <a:rPr lang="ro-RO" altLang="en-US" sz="2800" b="1" dirty="0">
                <a:latin typeface="Cambria" panose="02040503050406030204" pitchFamily="18" charset="0"/>
                <a:cs typeface="Times New Roman" pitchFamily="18" charset="0"/>
              </a:rPr>
              <a:t>Procese</a:t>
            </a:r>
            <a:r>
              <a:rPr lang="en-US" altLang="en-US" sz="2800" dirty="0">
                <a:latin typeface="Cambria" panose="02040503050406030204" pitchFamily="18" charset="0"/>
                <a:cs typeface="Times New Roman" pitchFamily="18" charset="0"/>
              </a:rPr>
              <a:t> </a:t>
            </a:r>
            <a:endParaRPr lang="en-US" altLang="en-US" sz="28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85800" y="76200"/>
            <a:ext cx="7772400" cy="1143000"/>
          </a:xfrm>
        </p:spPr>
        <p:txBody>
          <a:bodyPr>
            <a:normAutofit/>
          </a:bodyPr>
          <a:lstStyle/>
          <a:p>
            <a:pPr algn="ctr"/>
            <a:r>
              <a:rPr lang="en-US" altLang="en-US" sz="2800" dirty="0">
                <a:latin typeface="Cambria" pitchFamily="18" charset="0"/>
                <a:cs typeface="Times New Roman" pitchFamily="18" charset="0"/>
              </a:rPr>
              <a:t>“</a:t>
            </a:r>
            <a:r>
              <a:rPr lang="en-US" altLang="en-US" sz="2800" dirty="0" err="1">
                <a:latin typeface="Cambria" pitchFamily="18" charset="0"/>
                <a:cs typeface="Times New Roman" pitchFamily="18" charset="0"/>
              </a:rPr>
              <a:t>Urma</a:t>
            </a:r>
            <a:r>
              <a:rPr lang="en-US" altLang="en-US" sz="2800" dirty="0">
                <a:latin typeface="Cambria" pitchFamily="18" charset="0"/>
                <a:cs typeface="Times New Roman" pitchFamily="18" charset="0"/>
              </a:rPr>
              <a:t>” </a:t>
            </a:r>
            <a:r>
              <a:rPr lang="ro-RO" altLang="en-US" sz="2800" dirty="0">
                <a:latin typeface="Cambria" pitchFamily="18" charset="0"/>
                <a:cs typeface="Times New Roman" pitchFamily="18" charset="0"/>
              </a:rPr>
              <a:t>unui proces</a:t>
            </a:r>
            <a:r>
              <a:rPr lang="en-US" altLang="en-US" sz="2800" dirty="0">
                <a:latin typeface="Cambria" pitchFamily="18" charset="0"/>
                <a:cs typeface="Times New Roman" pitchFamily="18" charset="0"/>
              </a:rPr>
              <a:t> </a:t>
            </a:r>
            <a:r>
              <a:rPr lang="ro-RO" altLang="en-US" sz="2800" dirty="0">
                <a:latin typeface="Cambria" pitchFamily="18" charset="0"/>
                <a:cs typeface="Times New Roman" pitchFamily="18" charset="0"/>
              </a:rPr>
              <a:t>(cont.)</a:t>
            </a:r>
            <a:endParaRPr lang="en-US" altLang="en-US" sz="2800" dirty="0">
              <a:latin typeface="Cambria" pitchFamily="18" charset="0"/>
              <a:cs typeface="Times New Roman" pitchFamily="18" charset="0"/>
            </a:endParaRPr>
          </a:p>
        </p:txBody>
      </p:sp>
      <p:sp>
        <p:nvSpPr>
          <p:cNvPr id="11268" name="Rectangle 3"/>
          <p:cNvSpPr>
            <a:spLocks noGrp="1" noChangeArrowheads="1"/>
          </p:cNvSpPr>
          <p:nvPr>
            <p:ph idx="1"/>
          </p:nvPr>
        </p:nvSpPr>
        <p:spPr/>
        <p:txBody>
          <a:bodyPr>
            <a:normAutofit/>
          </a:bodyPr>
          <a:lstStyle/>
          <a:p>
            <a:r>
              <a:rPr lang="ro-RO" altLang="en-US" sz="2400" dirty="0">
                <a:latin typeface="Cambria" pitchFamily="18" charset="0"/>
                <a:cs typeface="Times New Roman" pitchFamily="18" charset="0"/>
              </a:rPr>
              <a:t>Astfel, procesorul opreşte execuţia procesului B şi trece la execuţia procesului C (după execuţia codului dispecer). </a:t>
            </a:r>
            <a:endParaRPr lang="en-US" altLang="en-US" sz="2400" dirty="0">
              <a:latin typeface="Cambria" pitchFamily="18" charset="0"/>
              <a:cs typeface="Times New Roman" pitchFamily="18" charset="0"/>
            </a:endParaRPr>
          </a:p>
          <a:p>
            <a:r>
              <a:rPr lang="ro-RO" altLang="en-US" sz="2400" dirty="0">
                <a:latin typeface="Cambria" pitchFamily="18" charset="0"/>
                <a:cs typeface="Times New Roman" pitchFamily="18" charset="0"/>
              </a:rPr>
              <a:t>După un alt moment de “time-out”, procesorul se mută din nou la procesul A. În acest timp, procesul B aşteaptă pentru terminarea operaţiei I/O, iar dispecerul comută din nou la procesul C.</a:t>
            </a:r>
            <a:endParaRPr lang="en-US" altLang="en-US" sz="2400" dirty="0">
              <a:latin typeface="Cambria" pitchFamily="18" charset="0"/>
              <a:cs typeface="Times New Roman" pitchFamily="18" charset="0"/>
            </a:endParaRPr>
          </a:p>
        </p:txBody>
      </p:sp>
      <p:sp>
        <p:nvSpPr>
          <p:cNvPr id="11266"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6BABCD2-E037-4CDF-8F01-7B1656F5CF2D}" type="slidenum">
              <a:rPr lang="en-US" altLang="en-US" sz="1600" smtClean="0">
                <a:latin typeface="Cambria" pitchFamily="18" charset="0"/>
              </a:rPr>
              <a:pPr>
                <a:spcBef>
                  <a:spcPct val="0"/>
                </a:spcBef>
                <a:buFontTx/>
                <a:buNone/>
              </a:pPr>
              <a:t>10</a:t>
            </a:fld>
            <a:endParaRPr lang="en-US" altLang="en-US" sz="160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85800" y="76200"/>
            <a:ext cx="7772400" cy="1143000"/>
          </a:xfrm>
        </p:spPr>
        <p:txBody>
          <a:bodyPr>
            <a:normAutofit/>
          </a:bodyPr>
          <a:lstStyle/>
          <a:p>
            <a:pPr algn="ctr"/>
            <a:r>
              <a:rPr lang="en-US" altLang="en-US" sz="2800" dirty="0">
                <a:latin typeface="Cambria" pitchFamily="18" charset="0"/>
                <a:cs typeface="Times New Roman" pitchFamily="18" charset="0"/>
              </a:rPr>
              <a:t>“</a:t>
            </a:r>
            <a:r>
              <a:rPr lang="en-US" altLang="en-US" sz="2800" dirty="0" err="1">
                <a:latin typeface="Cambria" pitchFamily="18" charset="0"/>
                <a:cs typeface="Times New Roman" pitchFamily="18" charset="0"/>
              </a:rPr>
              <a:t>Urma</a:t>
            </a:r>
            <a:r>
              <a:rPr lang="en-US" altLang="en-US" sz="2800" dirty="0">
                <a:latin typeface="Cambria" pitchFamily="18" charset="0"/>
                <a:cs typeface="Times New Roman" pitchFamily="18" charset="0"/>
              </a:rPr>
              <a:t>” </a:t>
            </a:r>
            <a:r>
              <a:rPr lang="ro-RO" altLang="en-US" sz="2800" dirty="0">
                <a:latin typeface="Cambria" pitchFamily="18" charset="0"/>
                <a:cs typeface="Times New Roman" pitchFamily="18" charset="0"/>
              </a:rPr>
              <a:t>unui proces</a:t>
            </a:r>
            <a:r>
              <a:rPr lang="en-US" altLang="en-US" sz="2800" dirty="0">
                <a:latin typeface="Cambria" pitchFamily="18" charset="0"/>
                <a:cs typeface="Times New Roman" pitchFamily="18" charset="0"/>
              </a:rPr>
              <a:t> </a:t>
            </a:r>
            <a:r>
              <a:rPr lang="ro-RO" altLang="en-US" sz="2800" dirty="0">
                <a:latin typeface="Cambria" pitchFamily="18" charset="0"/>
                <a:cs typeface="Times New Roman" pitchFamily="18" charset="0"/>
              </a:rPr>
              <a:t>(cont.)</a:t>
            </a:r>
            <a:endParaRPr lang="en-US" altLang="en-US" sz="2800" dirty="0">
              <a:latin typeface="Cambria" pitchFamily="18" charset="0"/>
              <a:cs typeface="Times New Roman" pitchFamily="18" charset="0"/>
            </a:endParaRPr>
          </a:p>
        </p:txBody>
      </p:sp>
      <p:sp>
        <p:nvSpPr>
          <p:cNvPr id="12290"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436F156-BF3C-4B0C-834A-D2E1E18E9953}" type="slidenum">
              <a:rPr lang="en-US" altLang="en-US" sz="1600" smtClean="0">
                <a:latin typeface="Cambria" pitchFamily="18" charset="0"/>
              </a:rPr>
              <a:pPr>
                <a:spcBef>
                  <a:spcPct val="0"/>
                </a:spcBef>
                <a:buFontTx/>
                <a:buNone/>
              </a:pPr>
              <a:t>11</a:t>
            </a:fld>
            <a:endParaRPr lang="en-US" altLang="en-US" sz="1600">
              <a:latin typeface="Cambria" pitchFamily="18" charset="0"/>
            </a:endParaRPr>
          </a:p>
        </p:txBody>
      </p:sp>
      <p:sp>
        <p:nvSpPr>
          <p:cNvPr id="12292" name="Text Box 3"/>
          <p:cNvSpPr txBox="1">
            <a:spLocks noChangeArrowheads="1"/>
          </p:cNvSpPr>
          <p:nvPr/>
        </p:nvSpPr>
        <p:spPr bwMode="auto">
          <a:xfrm>
            <a:off x="533400" y="1754188"/>
            <a:ext cx="1563688"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1	6000</a:t>
            </a:r>
          </a:p>
          <a:p>
            <a:pPr>
              <a:spcBef>
                <a:spcPct val="0"/>
              </a:spcBef>
              <a:buFontTx/>
              <a:buNone/>
            </a:pPr>
            <a:r>
              <a:rPr lang="ro-RO" altLang="en-US" sz="1600">
                <a:latin typeface="Cambria" pitchFamily="18" charset="0"/>
                <a:cs typeface="Times New Roman" pitchFamily="18" charset="0"/>
              </a:rPr>
              <a:t>2	6001</a:t>
            </a:r>
          </a:p>
          <a:p>
            <a:pPr>
              <a:spcBef>
                <a:spcPct val="0"/>
              </a:spcBef>
              <a:buFontTx/>
              <a:buNone/>
            </a:pPr>
            <a:r>
              <a:rPr lang="ro-RO" altLang="en-US" sz="1600">
                <a:latin typeface="Cambria" pitchFamily="18" charset="0"/>
                <a:cs typeface="Times New Roman" pitchFamily="18" charset="0"/>
              </a:rPr>
              <a:t>3	6002</a:t>
            </a:r>
          </a:p>
          <a:p>
            <a:pPr>
              <a:spcBef>
                <a:spcPct val="0"/>
              </a:spcBef>
              <a:buFontTx/>
              <a:buNone/>
            </a:pPr>
            <a:r>
              <a:rPr lang="ro-RO" altLang="en-US" sz="1600">
                <a:latin typeface="Cambria" pitchFamily="18" charset="0"/>
                <a:cs typeface="Times New Roman" pitchFamily="18" charset="0"/>
              </a:rPr>
              <a:t>4	6003</a:t>
            </a:r>
          </a:p>
          <a:p>
            <a:pPr>
              <a:spcBef>
                <a:spcPct val="0"/>
              </a:spcBef>
              <a:buFontTx/>
              <a:buNone/>
            </a:pPr>
            <a:r>
              <a:rPr lang="ro-RO" altLang="en-US" sz="1600">
                <a:latin typeface="Cambria" pitchFamily="18" charset="0"/>
                <a:cs typeface="Times New Roman" pitchFamily="18" charset="0"/>
              </a:rPr>
              <a:t>5	6004</a:t>
            </a:r>
          </a:p>
          <a:p>
            <a:pPr>
              <a:spcBef>
                <a:spcPct val="0"/>
              </a:spcBef>
              <a:buFontTx/>
              <a:buNone/>
            </a:pPr>
            <a:r>
              <a:rPr lang="ro-RO" altLang="en-US" sz="1600">
                <a:latin typeface="Cambria" pitchFamily="18" charset="0"/>
                <a:cs typeface="Times New Roman" pitchFamily="18" charset="0"/>
              </a:rPr>
              <a:t>6	6005</a:t>
            </a:r>
          </a:p>
          <a:p>
            <a:pPr>
              <a:spcBef>
                <a:spcPct val="0"/>
              </a:spcBef>
              <a:buFontTx/>
              <a:buNone/>
            </a:pPr>
            <a:r>
              <a:rPr lang="ro-RO" altLang="en-US" sz="1600">
                <a:latin typeface="Cambria" pitchFamily="18" charset="0"/>
                <a:cs typeface="Times New Roman" pitchFamily="18" charset="0"/>
              </a:rPr>
              <a:t>7	6006</a:t>
            </a:r>
          </a:p>
          <a:p>
            <a:pPr>
              <a:spcBef>
                <a:spcPct val="0"/>
              </a:spcBef>
              <a:buFontTx/>
              <a:buNone/>
            </a:pPr>
            <a:r>
              <a:rPr lang="ro-RO" altLang="en-US" sz="1600">
                <a:latin typeface="Cambria" pitchFamily="18" charset="0"/>
                <a:cs typeface="Times New Roman" pitchFamily="18" charset="0"/>
              </a:rPr>
              <a:t>8	6007</a:t>
            </a:r>
            <a:endParaRPr lang="en-US" altLang="en-US" sz="1600">
              <a:latin typeface="Cambria" pitchFamily="18" charset="0"/>
              <a:cs typeface="Times New Roman" pitchFamily="18" charset="0"/>
            </a:endParaRPr>
          </a:p>
        </p:txBody>
      </p:sp>
      <p:sp>
        <p:nvSpPr>
          <p:cNvPr id="12293" name="Text Box 4"/>
          <p:cNvSpPr txBox="1">
            <a:spLocks noChangeArrowheads="1"/>
          </p:cNvSpPr>
          <p:nvPr/>
        </p:nvSpPr>
        <p:spPr bwMode="auto">
          <a:xfrm>
            <a:off x="1447800" y="6326188"/>
            <a:ext cx="661501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2000" b="1" dirty="0">
                <a:latin typeface="Cambria" pitchFamily="18" charset="0"/>
                <a:cs typeface="Times New Roman" pitchFamily="18" charset="0"/>
              </a:rPr>
              <a:t>Figura</a:t>
            </a:r>
            <a:r>
              <a:rPr lang="en-US" altLang="en-US" sz="2000" b="1" dirty="0">
                <a:latin typeface="Cambria" pitchFamily="18" charset="0"/>
                <a:cs typeface="Times New Roman" pitchFamily="18" charset="0"/>
              </a:rPr>
              <a:t> </a:t>
            </a:r>
            <a:r>
              <a:rPr lang="ro-RO" altLang="en-US" sz="2000" b="1" dirty="0">
                <a:latin typeface="Cambria" pitchFamily="18" charset="0"/>
                <a:cs typeface="Times New Roman" pitchFamily="18" charset="0"/>
              </a:rPr>
              <a:t>3</a:t>
            </a:r>
            <a:r>
              <a:rPr lang="en-US" altLang="en-US" sz="2000" b="1" dirty="0">
                <a:latin typeface="Cambria" pitchFamily="18" charset="0"/>
                <a:cs typeface="Times New Roman" pitchFamily="18" charset="0"/>
              </a:rPr>
              <a:t>.</a:t>
            </a:r>
            <a:r>
              <a:rPr lang="ro-RO" altLang="en-US" sz="2000" b="1" dirty="0">
                <a:latin typeface="Cambria" pitchFamily="18" charset="0"/>
                <a:cs typeface="Times New Roman" pitchFamily="18" charset="0"/>
              </a:rPr>
              <a:t> Urmele intercalate ale proceselor din figura 1</a:t>
            </a:r>
            <a:endParaRPr lang="en-US" altLang="en-US" sz="2000" b="1" dirty="0">
              <a:latin typeface="Cambria" pitchFamily="18" charset="0"/>
              <a:cs typeface="Times New Roman" pitchFamily="18" charset="0"/>
            </a:endParaRPr>
          </a:p>
        </p:txBody>
      </p:sp>
      <p:sp>
        <p:nvSpPr>
          <p:cNvPr id="12294" name="Text Box 5"/>
          <p:cNvSpPr txBox="1">
            <a:spLocks noChangeArrowheads="1"/>
          </p:cNvSpPr>
          <p:nvPr/>
        </p:nvSpPr>
        <p:spPr bwMode="auto">
          <a:xfrm>
            <a:off x="2794000" y="1752600"/>
            <a:ext cx="17780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17	10000</a:t>
            </a:r>
          </a:p>
          <a:p>
            <a:pPr>
              <a:spcBef>
                <a:spcPct val="0"/>
              </a:spcBef>
              <a:buFontTx/>
              <a:buNone/>
            </a:pPr>
            <a:r>
              <a:rPr lang="ro-RO" altLang="en-US" sz="1600">
                <a:latin typeface="Cambria" pitchFamily="18" charset="0"/>
                <a:cs typeface="Times New Roman" pitchFamily="18" charset="0"/>
              </a:rPr>
              <a:t>18	10001</a:t>
            </a:r>
          </a:p>
          <a:p>
            <a:pPr>
              <a:spcBef>
                <a:spcPct val="0"/>
              </a:spcBef>
              <a:buFontTx/>
              <a:buNone/>
            </a:pPr>
            <a:r>
              <a:rPr lang="ro-RO" altLang="en-US" sz="1600">
                <a:latin typeface="Cambria" pitchFamily="18" charset="0"/>
                <a:cs typeface="Times New Roman" pitchFamily="18" charset="0"/>
              </a:rPr>
              <a:t>19	10002</a:t>
            </a:r>
          </a:p>
          <a:p>
            <a:pPr>
              <a:spcBef>
                <a:spcPct val="0"/>
              </a:spcBef>
              <a:buFontTx/>
              <a:buNone/>
            </a:pPr>
            <a:r>
              <a:rPr lang="ro-RO" altLang="en-US" sz="1600">
                <a:latin typeface="Cambria" pitchFamily="18" charset="0"/>
                <a:cs typeface="Times New Roman" pitchFamily="18" charset="0"/>
              </a:rPr>
              <a:t>20	10003</a:t>
            </a:r>
          </a:p>
          <a:p>
            <a:pPr>
              <a:spcBef>
                <a:spcPct val="0"/>
              </a:spcBef>
              <a:buFontTx/>
              <a:buNone/>
            </a:pPr>
            <a:r>
              <a:rPr lang="ro-RO" altLang="en-US" sz="1600">
                <a:latin typeface="Cambria" pitchFamily="18" charset="0"/>
                <a:cs typeface="Times New Roman" pitchFamily="18" charset="0"/>
              </a:rPr>
              <a:t>21	10004</a:t>
            </a:r>
          </a:p>
          <a:p>
            <a:pPr>
              <a:spcBef>
                <a:spcPct val="0"/>
              </a:spcBef>
              <a:buFontTx/>
              <a:buNone/>
            </a:pPr>
            <a:r>
              <a:rPr lang="ro-RO" altLang="en-US" sz="1600">
                <a:latin typeface="Cambria" pitchFamily="18" charset="0"/>
                <a:cs typeface="Times New Roman" pitchFamily="18" charset="0"/>
              </a:rPr>
              <a:t>22	10005</a:t>
            </a:r>
            <a:endParaRPr lang="en-US" altLang="en-US" sz="1600">
              <a:latin typeface="Cambria" pitchFamily="18" charset="0"/>
              <a:cs typeface="Times New Roman" pitchFamily="18" charset="0"/>
            </a:endParaRPr>
          </a:p>
        </p:txBody>
      </p:sp>
      <p:sp>
        <p:nvSpPr>
          <p:cNvPr id="12295" name="Text Box 6"/>
          <p:cNvSpPr txBox="1">
            <a:spLocks noChangeArrowheads="1"/>
          </p:cNvSpPr>
          <p:nvPr/>
        </p:nvSpPr>
        <p:spPr bwMode="auto">
          <a:xfrm>
            <a:off x="5334000" y="1752600"/>
            <a:ext cx="18288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31	16000</a:t>
            </a:r>
          </a:p>
          <a:p>
            <a:pPr>
              <a:spcBef>
                <a:spcPct val="0"/>
              </a:spcBef>
              <a:buFontTx/>
              <a:buNone/>
            </a:pPr>
            <a:r>
              <a:rPr lang="ro-RO" altLang="en-US" sz="1600">
                <a:latin typeface="Cambria" pitchFamily="18" charset="0"/>
                <a:cs typeface="Times New Roman" pitchFamily="18" charset="0"/>
              </a:rPr>
              <a:t>32	16001</a:t>
            </a:r>
          </a:p>
          <a:p>
            <a:pPr>
              <a:spcBef>
                <a:spcPct val="0"/>
              </a:spcBef>
              <a:buFontTx/>
              <a:buNone/>
            </a:pPr>
            <a:r>
              <a:rPr lang="ro-RO" altLang="en-US" sz="1600">
                <a:latin typeface="Cambria" pitchFamily="18" charset="0"/>
                <a:cs typeface="Times New Roman" pitchFamily="18" charset="0"/>
              </a:rPr>
              <a:t>33	16002</a:t>
            </a:r>
          </a:p>
          <a:p>
            <a:pPr>
              <a:spcBef>
                <a:spcPct val="0"/>
              </a:spcBef>
              <a:buFontTx/>
              <a:buNone/>
            </a:pPr>
            <a:r>
              <a:rPr lang="ro-RO" altLang="en-US" sz="1600">
                <a:latin typeface="Cambria" pitchFamily="18" charset="0"/>
                <a:cs typeface="Times New Roman" pitchFamily="18" charset="0"/>
              </a:rPr>
              <a:t>34	16003</a:t>
            </a:r>
          </a:p>
          <a:p>
            <a:pPr>
              <a:spcBef>
                <a:spcPct val="0"/>
              </a:spcBef>
              <a:buFontTx/>
              <a:buNone/>
            </a:pPr>
            <a:r>
              <a:rPr lang="ro-RO" altLang="en-US" sz="1600">
                <a:latin typeface="Cambria" pitchFamily="18" charset="0"/>
                <a:cs typeface="Times New Roman" pitchFamily="18" charset="0"/>
              </a:rPr>
              <a:t>35	16004</a:t>
            </a:r>
          </a:p>
          <a:p>
            <a:pPr>
              <a:spcBef>
                <a:spcPct val="0"/>
              </a:spcBef>
              <a:buFontTx/>
              <a:buNone/>
            </a:pPr>
            <a:r>
              <a:rPr lang="ro-RO" altLang="en-US" sz="1600">
                <a:latin typeface="Cambria" pitchFamily="18" charset="0"/>
                <a:cs typeface="Times New Roman" pitchFamily="18" charset="0"/>
              </a:rPr>
              <a:t>36	16005</a:t>
            </a:r>
          </a:p>
          <a:p>
            <a:pPr>
              <a:spcBef>
                <a:spcPct val="0"/>
              </a:spcBef>
              <a:buFontTx/>
              <a:buNone/>
            </a:pPr>
            <a:r>
              <a:rPr lang="ro-RO" altLang="en-US" sz="1600">
                <a:latin typeface="Cambria" pitchFamily="18" charset="0"/>
                <a:cs typeface="Times New Roman" pitchFamily="18" charset="0"/>
              </a:rPr>
              <a:t>37	16006</a:t>
            </a:r>
          </a:p>
          <a:p>
            <a:pPr>
              <a:spcBef>
                <a:spcPct val="0"/>
              </a:spcBef>
              <a:buFontTx/>
              <a:buNone/>
            </a:pPr>
            <a:r>
              <a:rPr lang="ro-RO" altLang="en-US" sz="1600">
                <a:latin typeface="Cambria" pitchFamily="18" charset="0"/>
                <a:cs typeface="Times New Roman" pitchFamily="18" charset="0"/>
              </a:rPr>
              <a:t>38	16007</a:t>
            </a:r>
          </a:p>
        </p:txBody>
      </p:sp>
      <p:sp>
        <p:nvSpPr>
          <p:cNvPr id="12296" name="Text Box 10"/>
          <p:cNvSpPr txBox="1">
            <a:spLocks noChangeArrowheads="1"/>
          </p:cNvSpPr>
          <p:nvPr/>
        </p:nvSpPr>
        <p:spPr bwMode="auto">
          <a:xfrm>
            <a:off x="7239000" y="1752600"/>
            <a:ext cx="154940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47	6008</a:t>
            </a:r>
          </a:p>
          <a:p>
            <a:pPr>
              <a:spcBef>
                <a:spcPct val="0"/>
              </a:spcBef>
              <a:buFontTx/>
              <a:buNone/>
            </a:pPr>
            <a:r>
              <a:rPr lang="ro-RO" altLang="en-US" sz="1600">
                <a:latin typeface="Cambria" pitchFamily="18" charset="0"/>
                <a:cs typeface="Times New Roman" pitchFamily="18" charset="0"/>
              </a:rPr>
              <a:t>48	6009</a:t>
            </a:r>
          </a:p>
          <a:p>
            <a:pPr>
              <a:spcBef>
                <a:spcPct val="0"/>
              </a:spcBef>
              <a:buFontTx/>
              <a:buNone/>
            </a:pPr>
            <a:r>
              <a:rPr lang="ro-RO" altLang="en-US" sz="1600">
                <a:latin typeface="Cambria" pitchFamily="18" charset="0"/>
                <a:cs typeface="Times New Roman" pitchFamily="18" charset="0"/>
              </a:rPr>
              <a:t>49	6010</a:t>
            </a:r>
          </a:p>
          <a:p>
            <a:pPr>
              <a:spcBef>
                <a:spcPct val="0"/>
              </a:spcBef>
              <a:buFontTx/>
              <a:buNone/>
            </a:pPr>
            <a:r>
              <a:rPr lang="ro-RO" altLang="en-US" sz="1600">
                <a:latin typeface="Cambria" pitchFamily="18" charset="0"/>
                <a:cs typeface="Times New Roman" pitchFamily="18" charset="0"/>
              </a:rPr>
              <a:t>50	6011</a:t>
            </a:r>
          </a:p>
          <a:p>
            <a:pPr>
              <a:spcBef>
                <a:spcPct val="0"/>
              </a:spcBef>
              <a:buFontTx/>
              <a:buNone/>
            </a:pPr>
            <a:r>
              <a:rPr lang="ro-RO" altLang="en-US" sz="1600">
                <a:latin typeface="Cambria" pitchFamily="18" charset="0"/>
                <a:cs typeface="Times New Roman" pitchFamily="18" charset="0"/>
              </a:rPr>
              <a:t>51	6012</a:t>
            </a:r>
          </a:p>
          <a:p>
            <a:pPr>
              <a:spcBef>
                <a:spcPct val="0"/>
              </a:spcBef>
              <a:buFontTx/>
              <a:buNone/>
            </a:pPr>
            <a:r>
              <a:rPr lang="ro-RO" altLang="en-US" sz="1600">
                <a:latin typeface="Cambria" pitchFamily="18" charset="0"/>
                <a:cs typeface="Times New Roman" pitchFamily="18" charset="0"/>
              </a:rPr>
              <a:t>52	6013</a:t>
            </a:r>
          </a:p>
          <a:p>
            <a:pPr>
              <a:spcBef>
                <a:spcPct val="0"/>
              </a:spcBef>
              <a:buFontTx/>
              <a:buNone/>
            </a:pPr>
            <a:r>
              <a:rPr lang="ro-RO" altLang="en-US" sz="1600">
                <a:latin typeface="Cambria" pitchFamily="18" charset="0"/>
                <a:cs typeface="Times New Roman" pitchFamily="18" charset="0"/>
              </a:rPr>
              <a:t>53	6014</a:t>
            </a:r>
          </a:p>
          <a:p>
            <a:pPr>
              <a:spcBef>
                <a:spcPct val="0"/>
              </a:spcBef>
              <a:buFontTx/>
              <a:buNone/>
            </a:pPr>
            <a:r>
              <a:rPr lang="ro-RO" altLang="en-US" sz="1600">
                <a:latin typeface="Cambria" pitchFamily="18" charset="0"/>
                <a:cs typeface="Times New Roman" pitchFamily="18" charset="0"/>
              </a:rPr>
              <a:t>54	6015</a:t>
            </a:r>
            <a:endParaRPr lang="en-US" altLang="en-US" sz="1600">
              <a:latin typeface="Cambria" pitchFamily="18" charset="0"/>
              <a:cs typeface="Times New Roman" pitchFamily="18" charset="0"/>
            </a:endParaRPr>
          </a:p>
        </p:txBody>
      </p:sp>
      <p:sp>
        <p:nvSpPr>
          <p:cNvPr id="12297" name="Line 11"/>
          <p:cNvSpPr>
            <a:spLocks noChangeShapeType="1"/>
          </p:cNvSpPr>
          <p:nvPr/>
        </p:nvSpPr>
        <p:spPr bwMode="auto">
          <a:xfrm>
            <a:off x="457200" y="381000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8" name="Text Box 12"/>
          <p:cNvSpPr txBox="1">
            <a:spLocks noChangeArrowheads="1"/>
          </p:cNvSpPr>
          <p:nvPr/>
        </p:nvSpPr>
        <p:spPr bwMode="auto">
          <a:xfrm>
            <a:off x="533400" y="3897313"/>
            <a:ext cx="1449388" cy="206216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9	100</a:t>
            </a:r>
          </a:p>
          <a:p>
            <a:pPr>
              <a:spcBef>
                <a:spcPct val="0"/>
              </a:spcBef>
              <a:buFontTx/>
              <a:buNone/>
            </a:pPr>
            <a:r>
              <a:rPr lang="ro-RO" altLang="en-US" sz="1600">
                <a:latin typeface="Cambria" pitchFamily="18" charset="0"/>
                <a:cs typeface="Times New Roman" pitchFamily="18" charset="0"/>
              </a:rPr>
              <a:t>10	101</a:t>
            </a:r>
          </a:p>
          <a:p>
            <a:pPr>
              <a:spcBef>
                <a:spcPct val="0"/>
              </a:spcBef>
              <a:buFontTx/>
              <a:buNone/>
            </a:pPr>
            <a:r>
              <a:rPr lang="ro-RO" altLang="en-US" sz="1600">
                <a:latin typeface="Cambria" pitchFamily="18" charset="0"/>
                <a:cs typeface="Times New Roman" pitchFamily="18" charset="0"/>
              </a:rPr>
              <a:t>11	102</a:t>
            </a:r>
          </a:p>
          <a:p>
            <a:pPr>
              <a:spcBef>
                <a:spcPct val="0"/>
              </a:spcBef>
              <a:buFontTx/>
              <a:buNone/>
            </a:pPr>
            <a:r>
              <a:rPr lang="ro-RO" altLang="en-US" sz="1600">
                <a:latin typeface="Cambria" pitchFamily="18" charset="0"/>
                <a:cs typeface="Times New Roman" pitchFamily="18" charset="0"/>
              </a:rPr>
              <a:t>12	103</a:t>
            </a:r>
          </a:p>
          <a:p>
            <a:pPr>
              <a:spcBef>
                <a:spcPct val="0"/>
              </a:spcBef>
              <a:buFontTx/>
              <a:buNone/>
            </a:pPr>
            <a:r>
              <a:rPr lang="ro-RO" altLang="en-US" sz="1600">
                <a:latin typeface="Cambria" pitchFamily="18" charset="0"/>
                <a:cs typeface="Times New Roman" pitchFamily="18" charset="0"/>
              </a:rPr>
              <a:t>13	104</a:t>
            </a:r>
          </a:p>
          <a:p>
            <a:pPr>
              <a:spcBef>
                <a:spcPct val="0"/>
              </a:spcBef>
              <a:buFontTx/>
              <a:buNone/>
            </a:pPr>
            <a:r>
              <a:rPr lang="ro-RO" altLang="en-US" sz="1600">
                <a:latin typeface="Cambria" pitchFamily="18" charset="0"/>
                <a:cs typeface="Times New Roman" pitchFamily="18" charset="0"/>
              </a:rPr>
              <a:t>14	105</a:t>
            </a:r>
          </a:p>
          <a:p>
            <a:pPr>
              <a:spcBef>
                <a:spcPct val="0"/>
              </a:spcBef>
              <a:buFontTx/>
              <a:buNone/>
            </a:pPr>
            <a:r>
              <a:rPr lang="ro-RO" altLang="en-US" sz="1600">
                <a:latin typeface="Cambria" pitchFamily="18" charset="0"/>
                <a:cs typeface="Times New Roman" pitchFamily="18" charset="0"/>
              </a:rPr>
              <a:t>15	106</a:t>
            </a:r>
          </a:p>
          <a:p>
            <a:pPr>
              <a:spcBef>
                <a:spcPct val="0"/>
              </a:spcBef>
              <a:buFontTx/>
              <a:buNone/>
            </a:pPr>
            <a:r>
              <a:rPr lang="ro-RO" altLang="en-US" sz="1600">
                <a:latin typeface="Cambria" pitchFamily="18" charset="0"/>
                <a:cs typeface="Times New Roman" pitchFamily="18" charset="0"/>
              </a:rPr>
              <a:t>16	107</a:t>
            </a:r>
            <a:endParaRPr lang="en-US" altLang="en-US" sz="1600">
              <a:latin typeface="Cambria" pitchFamily="18" charset="0"/>
              <a:cs typeface="Times New Roman" pitchFamily="18" charset="0"/>
            </a:endParaRPr>
          </a:p>
        </p:txBody>
      </p:sp>
      <p:sp>
        <p:nvSpPr>
          <p:cNvPr id="12299" name="Line 14"/>
          <p:cNvSpPr>
            <a:spLocks noChangeShapeType="1"/>
          </p:cNvSpPr>
          <p:nvPr/>
        </p:nvSpPr>
        <p:spPr bwMode="auto">
          <a:xfrm>
            <a:off x="2667000" y="335280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0" name="Text Box 15"/>
          <p:cNvSpPr txBox="1">
            <a:spLocks noChangeArrowheads="1"/>
          </p:cNvSpPr>
          <p:nvPr/>
        </p:nvSpPr>
        <p:spPr bwMode="auto">
          <a:xfrm>
            <a:off x="0" y="3659188"/>
            <a:ext cx="942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time-out</a:t>
            </a:r>
            <a:endParaRPr lang="en-US" altLang="en-US" sz="1600">
              <a:latin typeface="Cambria" pitchFamily="18" charset="0"/>
              <a:cs typeface="Times New Roman" pitchFamily="18" charset="0"/>
            </a:endParaRPr>
          </a:p>
        </p:txBody>
      </p:sp>
      <p:sp>
        <p:nvSpPr>
          <p:cNvPr id="12301" name="Text Box 16"/>
          <p:cNvSpPr txBox="1">
            <a:spLocks noChangeArrowheads="1"/>
          </p:cNvSpPr>
          <p:nvPr/>
        </p:nvSpPr>
        <p:spPr bwMode="auto">
          <a:xfrm>
            <a:off x="4110038" y="3201988"/>
            <a:ext cx="1109662"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Cerere I/O</a:t>
            </a:r>
            <a:endParaRPr lang="en-US" altLang="en-US" sz="1600">
              <a:latin typeface="Cambria" pitchFamily="18" charset="0"/>
              <a:cs typeface="Times New Roman" pitchFamily="18" charset="0"/>
            </a:endParaRPr>
          </a:p>
        </p:txBody>
      </p:sp>
      <p:sp>
        <p:nvSpPr>
          <p:cNvPr id="12302" name="Text Box 17"/>
          <p:cNvSpPr txBox="1">
            <a:spLocks noChangeArrowheads="1"/>
          </p:cNvSpPr>
          <p:nvPr/>
        </p:nvSpPr>
        <p:spPr bwMode="auto">
          <a:xfrm>
            <a:off x="2830513" y="3440113"/>
            <a:ext cx="1449387" cy="206216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23	100</a:t>
            </a:r>
          </a:p>
          <a:p>
            <a:pPr>
              <a:spcBef>
                <a:spcPct val="0"/>
              </a:spcBef>
              <a:buFontTx/>
              <a:buNone/>
            </a:pPr>
            <a:r>
              <a:rPr lang="ro-RO" altLang="en-US" sz="1600">
                <a:latin typeface="Cambria" pitchFamily="18" charset="0"/>
                <a:cs typeface="Times New Roman" pitchFamily="18" charset="0"/>
              </a:rPr>
              <a:t>24	101</a:t>
            </a:r>
          </a:p>
          <a:p>
            <a:pPr>
              <a:spcBef>
                <a:spcPct val="0"/>
              </a:spcBef>
              <a:buFontTx/>
              <a:buNone/>
            </a:pPr>
            <a:r>
              <a:rPr lang="ro-RO" altLang="en-US" sz="1600">
                <a:latin typeface="Cambria" pitchFamily="18" charset="0"/>
                <a:cs typeface="Times New Roman" pitchFamily="18" charset="0"/>
              </a:rPr>
              <a:t>25	102</a:t>
            </a:r>
          </a:p>
          <a:p>
            <a:pPr>
              <a:spcBef>
                <a:spcPct val="0"/>
              </a:spcBef>
              <a:buFontTx/>
              <a:buNone/>
            </a:pPr>
            <a:r>
              <a:rPr lang="ro-RO" altLang="en-US" sz="1600">
                <a:latin typeface="Cambria" pitchFamily="18" charset="0"/>
                <a:cs typeface="Times New Roman" pitchFamily="18" charset="0"/>
              </a:rPr>
              <a:t>26	103</a:t>
            </a:r>
          </a:p>
          <a:p>
            <a:pPr>
              <a:spcBef>
                <a:spcPct val="0"/>
              </a:spcBef>
              <a:buFontTx/>
              <a:buNone/>
            </a:pPr>
            <a:r>
              <a:rPr lang="ro-RO" altLang="en-US" sz="1600">
                <a:latin typeface="Cambria" pitchFamily="18" charset="0"/>
                <a:cs typeface="Times New Roman" pitchFamily="18" charset="0"/>
              </a:rPr>
              <a:t>27	104</a:t>
            </a:r>
          </a:p>
          <a:p>
            <a:pPr>
              <a:spcBef>
                <a:spcPct val="0"/>
              </a:spcBef>
              <a:buFontTx/>
              <a:buNone/>
            </a:pPr>
            <a:r>
              <a:rPr lang="ro-RO" altLang="en-US" sz="1600">
                <a:latin typeface="Cambria" pitchFamily="18" charset="0"/>
                <a:cs typeface="Times New Roman" pitchFamily="18" charset="0"/>
              </a:rPr>
              <a:t>28	105</a:t>
            </a:r>
          </a:p>
          <a:p>
            <a:pPr>
              <a:spcBef>
                <a:spcPct val="0"/>
              </a:spcBef>
              <a:buFontTx/>
              <a:buNone/>
            </a:pPr>
            <a:r>
              <a:rPr lang="ro-RO" altLang="en-US" sz="1600">
                <a:latin typeface="Cambria" pitchFamily="18" charset="0"/>
                <a:cs typeface="Times New Roman" pitchFamily="18" charset="0"/>
              </a:rPr>
              <a:t>29	106</a:t>
            </a:r>
          </a:p>
          <a:p>
            <a:pPr>
              <a:spcBef>
                <a:spcPct val="0"/>
              </a:spcBef>
              <a:buFontTx/>
              <a:buNone/>
            </a:pPr>
            <a:r>
              <a:rPr lang="ro-RO" altLang="en-US" sz="1600">
                <a:latin typeface="Cambria" pitchFamily="18" charset="0"/>
                <a:cs typeface="Times New Roman" pitchFamily="18" charset="0"/>
              </a:rPr>
              <a:t>30	107</a:t>
            </a:r>
            <a:endParaRPr lang="en-US" altLang="en-US" sz="1600">
              <a:latin typeface="Cambria" pitchFamily="18" charset="0"/>
              <a:cs typeface="Times New Roman" pitchFamily="18" charset="0"/>
            </a:endParaRPr>
          </a:p>
        </p:txBody>
      </p:sp>
      <p:sp>
        <p:nvSpPr>
          <p:cNvPr id="12303" name="Text Box 20"/>
          <p:cNvSpPr txBox="1">
            <a:spLocks noChangeArrowheads="1"/>
          </p:cNvSpPr>
          <p:nvPr/>
        </p:nvSpPr>
        <p:spPr bwMode="auto">
          <a:xfrm>
            <a:off x="5334000" y="3821113"/>
            <a:ext cx="1449388" cy="206216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39	100</a:t>
            </a:r>
          </a:p>
          <a:p>
            <a:pPr>
              <a:spcBef>
                <a:spcPct val="0"/>
              </a:spcBef>
              <a:buFontTx/>
              <a:buNone/>
            </a:pPr>
            <a:r>
              <a:rPr lang="ro-RO" altLang="en-US" sz="1600">
                <a:latin typeface="Cambria" pitchFamily="18" charset="0"/>
                <a:cs typeface="Times New Roman" pitchFamily="18" charset="0"/>
              </a:rPr>
              <a:t>40	101</a:t>
            </a:r>
          </a:p>
          <a:p>
            <a:pPr>
              <a:spcBef>
                <a:spcPct val="0"/>
              </a:spcBef>
              <a:buFontTx/>
              <a:buNone/>
            </a:pPr>
            <a:r>
              <a:rPr lang="ro-RO" altLang="en-US" sz="1600">
                <a:latin typeface="Cambria" pitchFamily="18" charset="0"/>
                <a:cs typeface="Times New Roman" pitchFamily="18" charset="0"/>
              </a:rPr>
              <a:t>41	102</a:t>
            </a:r>
          </a:p>
          <a:p>
            <a:pPr>
              <a:spcBef>
                <a:spcPct val="0"/>
              </a:spcBef>
              <a:buFontTx/>
              <a:buNone/>
            </a:pPr>
            <a:r>
              <a:rPr lang="ro-RO" altLang="en-US" sz="1600">
                <a:latin typeface="Cambria" pitchFamily="18" charset="0"/>
                <a:cs typeface="Times New Roman" pitchFamily="18" charset="0"/>
              </a:rPr>
              <a:t>42	103</a:t>
            </a:r>
          </a:p>
          <a:p>
            <a:pPr>
              <a:spcBef>
                <a:spcPct val="0"/>
              </a:spcBef>
              <a:buFontTx/>
              <a:buNone/>
            </a:pPr>
            <a:r>
              <a:rPr lang="ro-RO" altLang="en-US" sz="1600">
                <a:latin typeface="Cambria" pitchFamily="18" charset="0"/>
                <a:cs typeface="Times New Roman" pitchFamily="18" charset="0"/>
              </a:rPr>
              <a:t>43	104</a:t>
            </a:r>
          </a:p>
          <a:p>
            <a:pPr>
              <a:spcBef>
                <a:spcPct val="0"/>
              </a:spcBef>
              <a:buFontTx/>
              <a:buNone/>
            </a:pPr>
            <a:r>
              <a:rPr lang="ro-RO" altLang="en-US" sz="1600">
                <a:latin typeface="Cambria" pitchFamily="18" charset="0"/>
                <a:cs typeface="Times New Roman" pitchFamily="18" charset="0"/>
              </a:rPr>
              <a:t>44	105</a:t>
            </a:r>
          </a:p>
          <a:p>
            <a:pPr>
              <a:spcBef>
                <a:spcPct val="0"/>
              </a:spcBef>
              <a:buFontTx/>
              <a:buNone/>
            </a:pPr>
            <a:r>
              <a:rPr lang="ro-RO" altLang="en-US" sz="1600">
                <a:latin typeface="Cambria" pitchFamily="18" charset="0"/>
                <a:cs typeface="Times New Roman" pitchFamily="18" charset="0"/>
              </a:rPr>
              <a:t>45	106</a:t>
            </a:r>
          </a:p>
          <a:p>
            <a:pPr>
              <a:spcBef>
                <a:spcPct val="0"/>
              </a:spcBef>
              <a:buFontTx/>
              <a:buNone/>
            </a:pPr>
            <a:r>
              <a:rPr lang="ro-RO" altLang="en-US" sz="1600">
                <a:latin typeface="Cambria" pitchFamily="18" charset="0"/>
                <a:cs typeface="Times New Roman" pitchFamily="18" charset="0"/>
              </a:rPr>
              <a:t>46	107</a:t>
            </a:r>
            <a:endParaRPr lang="en-US" altLang="en-US" sz="1600">
              <a:latin typeface="Cambria" pitchFamily="18" charset="0"/>
              <a:cs typeface="Times New Roman" pitchFamily="18" charset="0"/>
            </a:endParaRPr>
          </a:p>
        </p:txBody>
      </p:sp>
      <p:sp>
        <p:nvSpPr>
          <p:cNvPr id="12304" name="Line 21"/>
          <p:cNvSpPr>
            <a:spLocks noChangeShapeType="1"/>
          </p:cNvSpPr>
          <p:nvPr/>
        </p:nvSpPr>
        <p:spPr bwMode="auto">
          <a:xfrm>
            <a:off x="5257800" y="373380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5" name="Text Box 22"/>
          <p:cNvSpPr txBox="1">
            <a:spLocks noChangeArrowheads="1"/>
          </p:cNvSpPr>
          <p:nvPr/>
        </p:nvSpPr>
        <p:spPr bwMode="auto">
          <a:xfrm>
            <a:off x="4800600" y="3582988"/>
            <a:ext cx="942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time-out</a:t>
            </a:r>
            <a:endParaRPr lang="en-US" altLang="en-US" sz="1600">
              <a:latin typeface="Cambria" pitchFamily="18" charset="0"/>
              <a:cs typeface="Times New Roman" pitchFamily="18" charset="0"/>
            </a:endParaRPr>
          </a:p>
        </p:txBody>
      </p:sp>
      <p:sp>
        <p:nvSpPr>
          <p:cNvPr id="12306" name="Text Box 23"/>
          <p:cNvSpPr txBox="1">
            <a:spLocks noChangeArrowheads="1"/>
          </p:cNvSpPr>
          <p:nvPr/>
        </p:nvSpPr>
        <p:spPr bwMode="auto">
          <a:xfrm>
            <a:off x="7239000" y="3811588"/>
            <a:ext cx="1449388" cy="206216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55	100</a:t>
            </a:r>
          </a:p>
          <a:p>
            <a:pPr>
              <a:spcBef>
                <a:spcPct val="0"/>
              </a:spcBef>
              <a:buFontTx/>
              <a:buNone/>
            </a:pPr>
            <a:r>
              <a:rPr lang="ro-RO" altLang="en-US" sz="1600">
                <a:latin typeface="Cambria" pitchFamily="18" charset="0"/>
                <a:cs typeface="Times New Roman" pitchFamily="18" charset="0"/>
              </a:rPr>
              <a:t>56	101</a:t>
            </a:r>
          </a:p>
          <a:p>
            <a:pPr>
              <a:spcBef>
                <a:spcPct val="0"/>
              </a:spcBef>
              <a:buFontTx/>
              <a:buNone/>
            </a:pPr>
            <a:r>
              <a:rPr lang="ro-RO" altLang="en-US" sz="1600">
                <a:latin typeface="Cambria" pitchFamily="18" charset="0"/>
                <a:cs typeface="Times New Roman" pitchFamily="18" charset="0"/>
              </a:rPr>
              <a:t>57	102</a:t>
            </a:r>
          </a:p>
          <a:p>
            <a:pPr>
              <a:spcBef>
                <a:spcPct val="0"/>
              </a:spcBef>
              <a:buFontTx/>
              <a:buNone/>
            </a:pPr>
            <a:r>
              <a:rPr lang="ro-RO" altLang="en-US" sz="1600">
                <a:latin typeface="Cambria" pitchFamily="18" charset="0"/>
                <a:cs typeface="Times New Roman" pitchFamily="18" charset="0"/>
              </a:rPr>
              <a:t>58	103</a:t>
            </a:r>
          </a:p>
          <a:p>
            <a:pPr>
              <a:spcBef>
                <a:spcPct val="0"/>
              </a:spcBef>
              <a:buFontTx/>
              <a:buNone/>
            </a:pPr>
            <a:r>
              <a:rPr lang="ro-RO" altLang="en-US" sz="1600">
                <a:latin typeface="Cambria" pitchFamily="18" charset="0"/>
                <a:cs typeface="Times New Roman" pitchFamily="18" charset="0"/>
              </a:rPr>
              <a:t>59	104</a:t>
            </a:r>
          </a:p>
          <a:p>
            <a:pPr>
              <a:spcBef>
                <a:spcPct val="0"/>
              </a:spcBef>
              <a:buFontTx/>
              <a:buNone/>
            </a:pPr>
            <a:r>
              <a:rPr lang="ro-RO" altLang="en-US" sz="1600">
                <a:latin typeface="Cambria" pitchFamily="18" charset="0"/>
                <a:cs typeface="Times New Roman" pitchFamily="18" charset="0"/>
              </a:rPr>
              <a:t>60	105</a:t>
            </a:r>
          </a:p>
          <a:p>
            <a:pPr>
              <a:spcBef>
                <a:spcPct val="0"/>
              </a:spcBef>
              <a:buFontTx/>
              <a:buNone/>
            </a:pPr>
            <a:r>
              <a:rPr lang="ro-RO" altLang="en-US" sz="1600">
                <a:latin typeface="Cambria" pitchFamily="18" charset="0"/>
                <a:cs typeface="Times New Roman" pitchFamily="18" charset="0"/>
              </a:rPr>
              <a:t>61	106</a:t>
            </a:r>
          </a:p>
          <a:p>
            <a:pPr>
              <a:spcBef>
                <a:spcPct val="0"/>
              </a:spcBef>
              <a:buFontTx/>
              <a:buNone/>
            </a:pPr>
            <a:r>
              <a:rPr lang="ro-RO" altLang="en-US" sz="1600">
                <a:latin typeface="Cambria" pitchFamily="18" charset="0"/>
                <a:cs typeface="Times New Roman" pitchFamily="18" charset="0"/>
              </a:rPr>
              <a:t>62	107</a:t>
            </a:r>
            <a:endParaRPr lang="en-US" altLang="en-US" sz="1600">
              <a:latin typeface="Cambria" pitchFamily="18" charset="0"/>
              <a:cs typeface="Times New Roman" pitchFamily="18" charset="0"/>
            </a:endParaRPr>
          </a:p>
        </p:txBody>
      </p:sp>
      <p:sp>
        <p:nvSpPr>
          <p:cNvPr id="12307" name="Line 24"/>
          <p:cNvSpPr>
            <a:spLocks noChangeShapeType="1"/>
          </p:cNvSpPr>
          <p:nvPr/>
        </p:nvSpPr>
        <p:spPr bwMode="auto">
          <a:xfrm>
            <a:off x="7162800" y="381000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8" name="Text Box 25"/>
          <p:cNvSpPr txBox="1">
            <a:spLocks noChangeArrowheads="1"/>
          </p:cNvSpPr>
          <p:nvPr/>
        </p:nvSpPr>
        <p:spPr bwMode="auto">
          <a:xfrm>
            <a:off x="6705600" y="3659188"/>
            <a:ext cx="942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time-out</a:t>
            </a:r>
            <a:endParaRPr lang="en-US" altLang="en-US" sz="1600">
              <a:latin typeface="Cambria"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85800" y="76200"/>
            <a:ext cx="7772400" cy="1143000"/>
          </a:xfrm>
        </p:spPr>
        <p:txBody>
          <a:bodyPr>
            <a:normAutofit/>
          </a:bodyPr>
          <a:lstStyle/>
          <a:p>
            <a:pPr algn="ctr"/>
            <a:r>
              <a:rPr lang="en-US" altLang="en-US" sz="2800" dirty="0">
                <a:latin typeface="Cambria" pitchFamily="18" charset="0"/>
                <a:cs typeface="Times New Roman" pitchFamily="18" charset="0"/>
              </a:rPr>
              <a:t>“</a:t>
            </a:r>
            <a:r>
              <a:rPr lang="en-US" altLang="en-US" sz="2800" dirty="0" err="1">
                <a:latin typeface="Cambria" pitchFamily="18" charset="0"/>
                <a:cs typeface="Times New Roman" pitchFamily="18" charset="0"/>
              </a:rPr>
              <a:t>Urma</a:t>
            </a:r>
            <a:r>
              <a:rPr lang="en-US" altLang="en-US" sz="2800" dirty="0">
                <a:latin typeface="Cambria" pitchFamily="18" charset="0"/>
                <a:cs typeface="Times New Roman" pitchFamily="18" charset="0"/>
              </a:rPr>
              <a:t>” </a:t>
            </a:r>
            <a:r>
              <a:rPr lang="ro-RO" altLang="en-US" sz="2800" dirty="0">
                <a:latin typeface="Cambria" pitchFamily="18" charset="0"/>
                <a:cs typeface="Times New Roman" pitchFamily="18" charset="0"/>
              </a:rPr>
              <a:t>unui proces</a:t>
            </a:r>
            <a:r>
              <a:rPr lang="en-US" altLang="en-US" sz="2800" dirty="0">
                <a:latin typeface="Cambria" pitchFamily="18" charset="0"/>
                <a:cs typeface="Times New Roman" pitchFamily="18" charset="0"/>
              </a:rPr>
              <a:t> </a:t>
            </a:r>
            <a:r>
              <a:rPr lang="ro-RO" altLang="en-US" sz="2800" dirty="0">
                <a:latin typeface="Cambria" pitchFamily="18" charset="0"/>
                <a:cs typeface="Times New Roman" pitchFamily="18" charset="0"/>
              </a:rPr>
              <a:t>(cont.)</a:t>
            </a:r>
            <a:endParaRPr lang="en-US" altLang="en-US" sz="2800" dirty="0">
              <a:latin typeface="Cambria" pitchFamily="18" charset="0"/>
              <a:cs typeface="Times New Roman" pitchFamily="18" charset="0"/>
            </a:endParaRPr>
          </a:p>
        </p:txBody>
      </p:sp>
      <p:sp>
        <p:nvSpPr>
          <p:cNvPr id="13314"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6C4FD66F-F663-42C6-BB39-9E9C9F2EDD69}" type="slidenum">
              <a:rPr lang="en-US" altLang="en-US" sz="1600" smtClean="0">
                <a:latin typeface="Cambria" pitchFamily="18" charset="0"/>
              </a:rPr>
              <a:pPr>
                <a:spcBef>
                  <a:spcPct val="0"/>
                </a:spcBef>
                <a:buFontTx/>
                <a:buNone/>
              </a:pPr>
              <a:t>12</a:t>
            </a:fld>
            <a:endParaRPr lang="en-US" altLang="en-US" sz="1600">
              <a:latin typeface="Cambria" pitchFamily="18" charset="0"/>
            </a:endParaRPr>
          </a:p>
        </p:txBody>
      </p:sp>
      <p:sp>
        <p:nvSpPr>
          <p:cNvPr id="13316" name="Text Box 4"/>
          <p:cNvSpPr txBox="1">
            <a:spLocks noChangeArrowheads="1"/>
          </p:cNvSpPr>
          <p:nvPr/>
        </p:nvSpPr>
        <p:spPr bwMode="auto">
          <a:xfrm>
            <a:off x="1002633" y="5259388"/>
            <a:ext cx="745556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2000" b="1" dirty="0">
                <a:latin typeface="Cambria" pitchFamily="18" charset="0"/>
                <a:cs typeface="Times New Roman" pitchFamily="18" charset="0"/>
              </a:rPr>
              <a:t>Figura 3</a:t>
            </a:r>
            <a:r>
              <a:rPr lang="en-US" altLang="en-US" sz="2000" b="1" dirty="0">
                <a:latin typeface="Cambria" pitchFamily="18" charset="0"/>
                <a:cs typeface="Times New Roman" pitchFamily="18" charset="0"/>
              </a:rPr>
              <a:t>.</a:t>
            </a:r>
            <a:r>
              <a:rPr lang="ro-RO" altLang="en-US" sz="2000" b="1" dirty="0">
                <a:latin typeface="Cambria" pitchFamily="18" charset="0"/>
                <a:cs typeface="Times New Roman" pitchFamily="18" charset="0"/>
              </a:rPr>
              <a:t> Urmele intercalate ale proceselor din figura 1 (cont.)</a:t>
            </a:r>
            <a:endParaRPr lang="en-US" altLang="en-US" sz="2000" b="1" dirty="0">
              <a:latin typeface="Cambria" pitchFamily="18" charset="0"/>
              <a:cs typeface="Times New Roman" pitchFamily="18" charset="0"/>
            </a:endParaRPr>
          </a:p>
        </p:txBody>
      </p:sp>
      <p:sp>
        <p:nvSpPr>
          <p:cNvPr id="13317" name="Text Box 18"/>
          <p:cNvSpPr txBox="1">
            <a:spLocks noChangeArrowheads="1"/>
          </p:cNvSpPr>
          <p:nvPr/>
        </p:nvSpPr>
        <p:spPr bwMode="auto">
          <a:xfrm>
            <a:off x="3657600" y="2211388"/>
            <a:ext cx="1676400"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63	16008</a:t>
            </a:r>
          </a:p>
          <a:p>
            <a:pPr>
              <a:spcBef>
                <a:spcPct val="0"/>
              </a:spcBef>
              <a:buFontTx/>
              <a:buNone/>
            </a:pPr>
            <a:r>
              <a:rPr lang="ro-RO" altLang="en-US" sz="1600">
                <a:latin typeface="Cambria" pitchFamily="18" charset="0"/>
                <a:cs typeface="Times New Roman" pitchFamily="18" charset="0"/>
              </a:rPr>
              <a:t>64	16009</a:t>
            </a:r>
          </a:p>
          <a:p>
            <a:pPr>
              <a:spcBef>
                <a:spcPct val="0"/>
              </a:spcBef>
              <a:buFontTx/>
              <a:buNone/>
            </a:pPr>
            <a:r>
              <a:rPr lang="ro-RO" altLang="en-US" sz="1600">
                <a:latin typeface="Cambria" pitchFamily="18" charset="0"/>
                <a:cs typeface="Times New Roman" pitchFamily="18" charset="0"/>
              </a:rPr>
              <a:t>65	16010</a:t>
            </a:r>
          </a:p>
          <a:p>
            <a:pPr>
              <a:spcBef>
                <a:spcPct val="0"/>
              </a:spcBef>
              <a:buFontTx/>
              <a:buNone/>
            </a:pPr>
            <a:r>
              <a:rPr lang="ro-RO" altLang="en-US" sz="1600">
                <a:latin typeface="Cambria" pitchFamily="18" charset="0"/>
                <a:cs typeface="Times New Roman" pitchFamily="18" charset="0"/>
              </a:rPr>
              <a:t>66	16011</a:t>
            </a:r>
          </a:p>
          <a:p>
            <a:pPr>
              <a:spcBef>
                <a:spcPct val="0"/>
              </a:spcBef>
              <a:buFontTx/>
              <a:buNone/>
            </a:pPr>
            <a:r>
              <a:rPr lang="ro-RO" altLang="en-US" sz="1600">
                <a:latin typeface="Cambria" pitchFamily="18" charset="0"/>
                <a:cs typeface="Times New Roman" pitchFamily="18" charset="0"/>
              </a:rPr>
              <a:t>67	16012</a:t>
            </a:r>
          </a:p>
          <a:p>
            <a:pPr>
              <a:spcBef>
                <a:spcPct val="0"/>
              </a:spcBef>
              <a:buFontTx/>
              <a:buNone/>
            </a:pPr>
            <a:r>
              <a:rPr lang="ro-RO" altLang="en-US" sz="1600">
                <a:latin typeface="Cambria" pitchFamily="18" charset="0"/>
                <a:cs typeface="Times New Roman" pitchFamily="18" charset="0"/>
              </a:rPr>
              <a:t>68	16013</a:t>
            </a:r>
          </a:p>
          <a:p>
            <a:pPr>
              <a:spcBef>
                <a:spcPct val="0"/>
              </a:spcBef>
              <a:buFontTx/>
              <a:buNone/>
            </a:pPr>
            <a:r>
              <a:rPr lang="ro-RO" altLang="en-US" sz="1600">
                <a:latin typeface="Cambria" pitchFamily="18" charset="0"/>
                <a:cs typeface="Times New Roman" pitchFamily="18" charset="0"/>
              </a:rPr>
              <a:t>69	16014</a:t>
            </a:r>
          </a:p>
          <a:p>
            <a:pPr>
              <a:spcBef>
                <a:spcPct val="0"/>
              </a:spcBef>
              <a:buFontTx/>
              <a:buNone/>
            </a:pPr>
            <a:r>
              <a:rPr lang="ro-RO" altLang="en-US" sz="1600">
                <a:latin typeface="Cambria" pitchFamily="18" charset="0"/>
                <a:cs typeface="Times New Roman" pitchFamily="18" charset="0"/>
              </a:rPr>
              <a:t>70	16015</a:t>
            </a:r>
            <a:endParaRPr lang="en-US" altLang="en-US" sz="1600">
              <a:latin typeface="Cambria" pitchFamily="18" charset="0"/>
              <a:cs typeface="Times New Roman" pitchFamily="18" charset="0"/>
            </a:endParaRPr>
          </a:p>
        </p:txBody>
      </p:sp>
      <p:sp>
        <p:nvSpPr>
          <p:cNvPr id="13318" name="Line 19"/>
          <p:cNvSpPr>
            <a:spLocks noChangeShapeType="1"/>
          </p:cNvSpPr>
          <p:nvPr/>
        </p:nvSpPr>
        <p:spPr bwMode="auto">
          <a:xfrm>
            <a:off x="3581400" y="423545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9" name="Text Box 20"/>
          <p:cNvSpPr txBox="1">
            <a:spLocks noChangeArrowheads="1"/>
          </p:cNvSpPr>
          <p:nvPr/>
        </p:nvSpPr>
        <p:spPr bwMode="auto">
          <a:xfrm>
            <a:off x="3124200" y="4084638"/>
            <a:ext cx="94297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time-out</a:t>
            </a:r>
            <a:endParaRPr lang="en-US" altLang="en-US" sz="1600">
              <a:latin typeface="Cambria"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normAutofit/>
          </a:bodyPr>
          <a:lstStyle/>
          <a:p>
            <a:pPr algn="ctr"/>
            <a:r>
              <a:rPr lang="ro-RO" altLang="en-US" sz="2800" kern="0" dirty="0">
                <a:latin typeface="Cambria" pitchFamily="18" charset="0"/>
                <a:cs typeface="Times New Roman" pitchFamily="18" charset="0"/>
              </a:rPr>
              <a:t>Modelul de proces cu două stări</a:t>
            </a:r>
            <a:endParaRPr lang="en-US" altLang="en-US" sz="2800" kern="0" dirty="0">
              <a:latin typeface="Cambria" pitchFamily="18" charset="0"/>
              <a:cs typeface="Times New Roman" pitchFamily="18" charset="0"/>
            </a:endParaRPr>
          </a:p>
        </p:txBody>
      </p:sp>
      <p:pic>
        <p:nvPicPr>
          <p:cNvPr id="1434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524000" y="4419600"/>
            <a:ext cx="6192042" cy="1907313"/>
          </a:xfrm>
          <a:noFill/>
        </p:spPr>
      </p:pic>
      <p:sp>
        <p:nvSpPr>
          <p:cNvPr id="14338"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9E4CCD0-09C2-47FC-BA2F-D529C10485C2}" type="slidenum">
              <a:rPr lang="en-US" altLang="en-US" sz="1600" smtClean="0">
                <a:latin typeface="Cambria" pitchFamily="18" charset="0"/>
              </a:rPr>
              <a:pPr>
                <a:spcBef>
                  <a:spcPct val="0"/>
                </a:spcBef>
                <a:buFontTx/>
                <a:buNone/>
              </a:pPr>
              <a:t>13</a:t>
            </a:fld>
            <a:endParaRPr lang="en-US" altLang="en-US" sz="1600">
              <a:latin typeface="Cambria" pitchFamily="18" charset="0"/>
            </a:endParaRPr>
          </a:p>
        </p:txBody>
      </p:sp>
      <p:sp>
        <p:nvSpPr>
          <p:cNvPr id="5" name="Rectangle 4"/>
          <p:cNvSpPr/>
          <p:nvPr/>
        </p:nvSpPr>
        <p:spPr>
          <a:xfrm>
            <a:off x="685800" y="1322439"/>
            <a:ext cx="8229600" cy="3046988"/>
          </a:xfrm>
          <a:prstGeom prst="rect">
            <a:avLst/>
          </a:prstGeom>
        </p:spPr>
        <p:txBody>
          <a:bodyPr wrap="square">
            <a:spAutoFit/>
          </a:bodyPr>
          <a:lstStyle/>
          <a:p>
            <a:r>
              <a:rPr lang="en-US" sz="2400" dirty="0">
                <a:latin typeface="Cambria" panose="02040503050406030204" pitchFamily="18" charset="0"/>
              </a:rPr>
              <a:t>	</a:t>
            </a:r>
            <a:r>
              <a:rPr lang="ro-RO" sz="2400" dirty="0">
                <a:latin typeface="Cambria" panose="02040503050406030204" pitchFamily="18" charset="0"/>
              </a:rPr>
              <a:t>Planificarea proceselor folosește un mecanism de cozi de planificare. Într-un astfel de mecanism, atunci când un proces intră în sistem, este plasat într-o coadă a job-urilor</a:t>
            </a:r>
            <a:r>
              <a:rPr lang="en-US" sz="2400" dirty="0">
                <a:latin typeface="Cambria" panose="02040503050406030204" pitchFamily="18" charset="0"/>
              </a:rPr>
              <a:t>.</a:t>
            </a:r>
            <a:r>
              <a:rPr lang="ro-RO" sz="2400" dirty="0">
                <a:latin typeface="Cambria" panose="02040503050406030204" pitchFamily="18" charset="0"/>
              </a:rPr>
              <a:t> Pentru a se stabili starea unui proces la un moment dat, sunt folosite diverse modele. </a:t>
            </a:r>
          </a:p>
          <a:p>
            <a:r>
              <a:rPr lang="ro-RO" sz="2400" dirty="0">
                <a:latin typeface="Cambria" panose="02040503050406030204" pitchFamily="18" charset="0"/>
              </a:rPr>
              <a:t>Cel mai simplu dintre acestea este </a:t>
            </a:r>
            <a:r>
              <a:rPr lang="ro-RO" sz="2400" i="1" dirty="0">
                <a:latin typeface="Cambria" panose="02040503050406030204" pitchFamily="18" charset="0"/>
              </a:rPr>
              <a:t>modelul cu două stări:</a:t>
            </a:r>
          </a:p>
          <a:p>
            <a:pPr marL="800100" lvl="1" indent="-342900">
              <a:buFont typeface="Wingdings" panose="05000000000000000000" pitchFamily="2" charset="2"/>
              <a:buChar char="§"/>
            </a:pPr>
            <a:r>
              <a:rPr lang="ro-RO" sz="2400" dirty="0">
                <a:latin typeface="Cambria" panose="02040503050406030204" pitchFamily="18" charset="0"/>
              </a:rPr>
              <a:t>Starea </a:t>
            </a:r>
            <a:r>
              <a:rPr lang="ro-RO" sz="2400" i="1" dirty="0">
                <a:latin typeface="Cambria" panose="02040503050406030204" pitchFamily="18" charset="0"/>
              </a:rPr>
              <a:t>în execuție</a:t>
            </a:r>
          </a:p>
          <a:p>
            <a:pPr marL="800100" lvl="1" indent="-342900">
              <a:buFont typeface="Wingdings" panose="05000000000000000000" pitchFamily="2" charset="2"/>
              <a:buChar char="§"/>
            </a:pPr>
            <a:r>
              <a:rPr lang="ro-RO" sz="2400" dirty="0">
                <a:latin typeface="Cambria" panose="02040503050406030204" pitchFamily="18" charset="0"/>
              </a:rPr>
              <a:t>Starea </a:t>
            </a:r>
            <a:r>
              <a:rPr lang="ro-RO" sz="2400" i="1" dirty="0">
                <a:latin typeface="Cambria" panose="02040503050406030204" pitchFamily="18" charset="0"/>
              </a:rPr>
              <a:t>non-execuție</a:t>
            </a:r>
            <a:endParaRPr lang="en-US" sz="2400" i="1" dirty="0">
              <a:latin typeface="Cambria" panose="020405030504060302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232A8A4A-9455-4FCF-A0EF-EAE88D73A29E}" type="slidenum">
              <a:rPr lang="en-US" altLang="en-US" sz="1600" smtClean="0">
                <a:latin typeface="Cambria" pitchFamily="18" charset="0"/>
              </a:rPr>
              <a:pPr>
                <a:spcBef>
                  <a:spcPct val="0"/>
                </a:spcBef>
                <a:buFontTx/>
                <a:buNone/>
              </a:pPr>
              <a:t>14</a:t>
            </a:fld>
            <a:endParaRPr lang="en-US" altLang="en-US" sz="1600">
              <a:latin typeface="Cambria" pitchFamily="18" charset="0"/>
            </a:endParaRPr>
          </a:p>
        </p:txBody>
      </p:sp>
      <p:sp>
        <p:nvSpPr>
          <p:cNvPr id="15363" name="Rectangle 4"/>
          <p:cNvSpPr>
            <a:spLocks noChangeArrowheads="1"/>
          </p:cNvSpPr>
          <p:nvPr/>
        </p:nvSpPr>
        <p:spPr bwMode="auto">
          <a:xfrm>
            <a:off x="4876800" y="49213"/>
            <a:ext cx="4267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2800" b="1" dirty="0">
                <a:solidFill>
                  <a:srgbClr val="FF3300"/>
                </a:solidFill>
                <a:latin typeface="Cambria" pitchFamily="18" charset="0"/>
                <a:cs typeface="Times New Roman" pitchFamily="18" charset="0"/>
              </a:rPr>
              <a:t>Model de </a:t>
            </a:r>
            <a:r>
              <a:rPr lang="ro-RO" altLang="en-US" sz="2800" b="1" dirty="0">
                <a:solidFill>
                  <a:srgbClr val="FF3300"/>
                </a:solidFill>
                <a:latin typeface="Cambria" pitchFamily="18" charset="0"/>
                <a:cs typeface="Times New Roman" pitchFamily="18" charset="0"/>
              </a:rPr>
              <a:t>proces</a:t>
            </a:r>
            <a:r>
              <a:rPr lang="en-US" altLang="en-US" sz="2800" b="1" dirty="0">
                <a:solidFill>
                  <a:srgbClr val="FF3300"/>
                </a:solidFill>
                <a:latin typeface="Cambria" pitchFamily="18" charset="0"/>
                <a:cs typeface="Times New Roman" pitchFamily="18" charset="0"/>
              </a:rPr>
              <a:t> cu 5 </a:t>
            </a:r>
            <a:r>
              <a:rPr lang="en-US" altLang="en-US" sz="2800" b="1" dirty="0" err="1">
                <a:solidFill>
                  <a:srgbClr val="FF3300"/>
                </a:solidFill>
                <a:latin typeface="Cambria" pitchFamily="18" charset="0"/>
                <a:cs typeface="Times New Roman" pitchFamily="18" charset="0"/>
              </a:rPr>
              <a:t>st</a:t>
            </a:r>
            <a:r>
              <a:rPr lang="ro-RO" altLang="en-US" sz="2800" b="1" dirty="0">
                <a:solidFill>
                  <a:srgbClr val="FF3300"/>
                </a:solidFill>
                <a:latin typeface="Cambria" pitchFamily="18" charset="0"/>
                <a:cs typeface="Times New Roman" pitchFamily="18" charset="0"/>
              </a:rPr>
              <a:t>ări</a:t>
            </a:r>
            <a:endParaRPr lang="en-US" altLang="en-US" sz="2800" b="1" dirty="0">
              <a:solidFill>
                <a:srgbClr val="FF3300"/>
              </a:solidFill>
              <a:latin typeface="Cambria" pitchFamily="18" charset="0"/>
              <a:cs typeface="Times New Roman" pitchFamily="18" charset="0"/>
            </a:endParaRPr>
          </a:p>
        </p:txBody>
      </p:sp>
      <p:sp>
        <p:nvSpPr>
          <p:cNvPr id="15364" name="Rectangle 5"/>
          <p:cNvSpPr>
            <a:spLocks noChangeArrowheads="1"/>
          </p:cNvSpPr>
          <p:nvPr/>
        </p:nvSpPr>
        <p:spPr bwMode="auto">
          <a:xfrm>
            <a:off x="381000" y="533400"/>
            <a:ext cx="83820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71500" indent="-571500">
              <a:spcBef>
                <a:spcPct val="20000"/>
              </a:spcBef>
              <a:buFont typeface="Arial Unicode MS" pitchFamily="34" charset="-128"/>
              <a:buChar char="•"/>
              <a:tabLst>
                <a:tab pos="395288" algn="l"/>
              </a:tabLst>
              <a:defRPr sz="3200">
                <a:solidFill>
                  <a:schemeClr val="tx1"/>
                </a:solidFill>
                <a:latin typeface="Arial" charset="0"/>
              </a:defRPr>
            </a:lvl1pPr>
            <a:lvl2pPr marL="742950" indent="-285750">
              <a:spcBef>
                <a:spcPct val="20000"/>
              </a:spcBef>
              <a:buFont typeface="Arial Unicode MS" pitchFamily="34" charset="-128"/>
              <a:buChar char="•"/>
              <a:tabLst>
                <a:tab pos="395288" algn="l"/>
              </a:tabLst>
              <a:defRPr sz="2800">
                <a:solidFill>
                  <a:schemeClr val="tx1"/>
                </a:solidFill>
                <a:latin typeface="Arial" charset="0"/>
              </a:defRPr>
            </a:lvl2pPr>
            <a:lvl3pPr marL="1143000" indent="-228600">
              <a:spcBef>
                <a:spcPct val="20000"/>
              </a:spcBef>
              <a:buChar char="•"/>
              <a:tabLst>
                <a:tab pos="395288" algn="l"/>
              </a:tabLst>
              <a:defRPr sz="2400">
                <a:solidFill>
                  <a:schemeClr val="tx1"/>
                </a:solidFill>
                <a:latin typeface="Arial" charset="0"/>
              </a:defRPr>
            </a:lvl3pPr>
            <a:lvl4pPr marL="1600200" indent="-228600">
              <a:spcBef>
                <a:spcPct val="20000"/>
              </a:spcBef>
              <a:buChar char="–"/>
              <a:tabLst>
                <a:tab pos="395288" algn="l"/>
              </a:tabLst>
              <a:defRPr sz="2000">
                <a:solidFill>
                  <a:schemeClr val="tx1"/>
                </a:solidFill>
                <a:latin typeface="Arial" charset="0"/>
              </a:defRPr>
            </a:lvl4pPr>
            <a:lvl5pPr marL="2057400" indent="-228600">
              <a:spcBef>
                <a:spcPct val="20000"/>
              </a:spcBef>
              <a:buChar char="»"/>
              <a:tabLst>
                <a:tab pos="395288" algn="l"/>
              </a:tabLst>
              <a:defRPr sz="2000">
                <a:solidFill>
                  <a:schemeClr val="tx1"/>
                </a:solidFill>
                <a:latin typeface="Arial" charset="0"/>
              </a:defRPr>
            </a:lvl5pPr>
            <a:lvl6pPr marL="2514600" indent="-228600" eaLnBrk="0" fontAlgn="base" hangingPunct="0">
              <a:spcBef>
                <a:spcPct val="20000"/>
              </a:spcBef>
              <a:spcAft>
                <a:spcPct val="0"/>
              </a:spcAft>
              <a:buChar char="»"/>
              <a:tabLst>
                <a:tab pos="395288" algn="l"/>
              </a:tabLst>
              <a:defRPr sz="2000">
                <a:solidFill>
                  <a:schemeClr val="tx1"/>
                </a:solidFill>
                <a:latin typeface="Arial" charset="0"/>
              </a:defRPr>
            </a:lvl6pPr>
            <a:lvl7pPr marL="2971800" indent="-228600" eaLnBrk="0" fontAlgn="base" hangingPunct="0">
              <a:spcBef>
                <a:spcPct val="20000"/>
              </a:spcBef>
              <a:spcAft>
                <a:spcPct val="0"/>
              </a:spcAft>
              <a:buChar char="»"/>
              <a:tabLst>
                <a:tab pos="395288" algn="l"/>
              </a:tabLst>
              <a:defRPr sz="2000">
                <a:solidFill>
                  <a:schemeClr val="tx1"/>
                </a:solidFill>
                <a:latin typeface="Arial" charset="0"/>
              </a:defRPr>
            </a:lvl7pPr>
            <a:lvl8pPr marL="3429000" indent="-228600" eaLnBrk="0" fontAlgn="base" hangingPunct="0">
              <a:spcBef>
                <a:spcPct val="20000"/>
              </a:spcBef>
              <a:spcAft>
                <a:spcPct val="0"/>
              </a:spcAft>
              <a:buChar char="»"/>
              <a:tabLst>
                <a:tab pos="395288" algn="l"/>
              </a:tabLst>
              <a:defRPr sz="2000">
                <a:solidFill>
                  <a:schemeClr val="tx1"/>
                </a:solidFill>
                <a:latin typeface="Arial" charset="0"/>
              </a:defRPr>
            </a:lvl8pPr>
            <a:lvl9pPr marL="3886200" indent="-228600" eaLnBrk="0" fontAlgn="base" hangingPunct="0">
              <a:spcBef>
                <a:spcPct val="20000"/>
              </a:spcBef>
              <a:spcAft>
                <a:spcPct val="0"/>
              </a:spcAft>
              <a:buChar char="»"/>
              <a:tabLst>
                <a:tab pos="395288" algn="l"/>
              </a:tabLst>
              <a:defRPr sz="2000">
                <a:solidFill>
                  <a:schemeClr val="tx1"/>
                </a:solidFill>
                <a:latin typeface="Arial" charset="0"/>
              </a:defRPr>
            </a:lvl9pPr>
          </a:lstStyle>
          <a:p>
            <a:pPr algn="just">
              <a:lnSpc>
                <a:spcPct val="70000"/>
              </a:lnSpc>
              <a:buFont typeface="Wingdings" pitchFamily="2" charset="2"/>
              <a:buChar char="§"/>
            </a:pPr>
            <a:r>
              <a:rPr lang="en-US" altLang="en-US" sz="1800" b="1">
                <a:latin typeface="Cambria" pitchFamily="18" charset="0"/>
                <a:cs typeface="Times New Roman" pitchFamily="18" charset="0"/>
              </a:rPr>
              <a:t>N</a:t>
            </a:r>
            <a:r>
              <a:rPr lang="ro-RO" altLang="en-US" sz="1800" b="1">
                <a:latin typeface="Cambria" pitchFamily="18" charset="0"/>
                <a:cs typeface="Times New Roman" pitchFamily="18" charset="0"/>
              </a:rPr>
              <a:t>ou</a:t>
            </a:r>
            <a:r>
              <a:rPr lang="en-US" altLang="en-US" sz="1800">
                <a:latin typeface="Cambria" pitchFamily="18" charset="0"/>
                <a:cs typeface="Times New Roman" pitchFamily="18" charset="0"/>
              </a:rPr>
              <a:t> - </a:t>
            </a:r>
            <a:r>
              <a:rPr lang="ro-RO" altLang="en-US" sz="1800">
                <a:latin typeface="Cambria" pitchFamily="18" charset="0"/>
                <a:cs typeface="Times New Roman" pitchFamily="18" charset="0"/>
              </a:rPr>
              <a:t>Procesul de-abia a fost creat</a:t>
            </a:r>
            <a:r>
              <a:rPr lang="en-US" altLang="en-US" sz="1800">
                <a:latin typeface="Cambria" pitchFamily="18" charset="0"/>
                <a:cs typeface="Times New Roman" pitchFamily="18" charset="0"/>
              </a:rPr>
              <a:t>.</a:t>
            </a:r>
          </a:p>
          <a:p>
            <a:pPr algn="just">
              <a:buFont typeface="Wingdings" pitchFamily="2" charset="2"/>
              <a:buChar char="§"/>
            </a:pPr>
            <a:r>
              <a:rPr lang="ro-RO" altLang="en-US" sz="1800" b="1">
                <a:latin typeface="Cambria" pitchFamily="18" charset="0"/>
                <a:cs typeface="Times New Roman" pitchFamily="18" charset="0"/>
              </a:rPr>
              <a:t>Gata de execuţie</a:t>
            </a:r>
            <a:r>
              <a:rPr lang="en-US" altLang="en-US" sz="1800">
                <a:latin typeface="Cambria" pitchFamily="18" charset="0"/>
                <a:cs typeface="Times New Roman" pitchFamily="18" charset="0"/>
              </a:rPr>
              <a:t> - </a:t>
            </a:r>
            <a:r>
              <a:rPr lang="ro-RO" altLang="en-US" sz="1800">
                <a:latin typeface="Cambria" pitchFamily="18" charset="0"/>
                <a:cs typeface="Times New Roman" pitchFamily="18" charset="0"/>
              </a:rPr>
              <a:t>Procesul are toate resursele necesare, aşteptând să intre în execuţie</a:t>
            </a:r>
            <a:r>
              <a:rPr lang="en-US" altLang="en-US" sz="1800">
                <a:latin typeface="Cambria" pitchFamily="18" charset="0"/>
                <a:cs typeface="Times New Roman" pitchFamily="18" charset="0"/>
              </a:rPr>
              <a:t>.</a:t>
            </a:r>
          </a:p>
          <a:p>
            <a:pPr algn="just">
              <a:buFont typeface="Wingdings" pitchFamily="2" charset="2"/>
              <a:buChar char="§"/>
            </a:pPr>
            <a:r>
              <a:rPr lang="ro-RO" altLang="en-US" sz="1800" b="1">
                <a:latin typeface="Cambria" pitchFamily="18" charset="0"/>
                <a:cs typeface="Times New Roman" pitchFamily="18" charset="0"/>
              </a:rPr>
              <a:t>În aşteptare</a:t>
            </a:r>
            <a:r>
              <a:rPr lang="en-US" altLang="en-US" sz="1800" b="1">
                <a:latin typeface="Cambria" pitchFamily="18" charset="0"/>
                <a:cs typeface="Times New Roman" pitchFamily="18" charset="0"/>
              </a:rPr>
              <a:t> - </a:t>
            </a:r>
            <a:r>
              <a:rPr lang="ro-RO" altLang="en-US" sz="1800">
                <a:latin typeface="Cambria" pitchFamily="18" charset="0"/>
                <a:cs typeface="Times New Roman" pitchFamily="18" charset="0"/>
              </a:rPr>
              <a:t>Aşteaptă apariţia unui eveniment</a:t>
            </a:r>
            <a:r>
              <a:rPr lang="en-US" altLang="en-US" sz="1800">
                <a:latin typeface="Cambria" pitchFamily="18" charset="0"/>
                <a:cs typeface="Times New Roman" pitchFamily="18" charset="0"/>
              </a:rPr>
              <a:t> (</a:t>
            </a:r>
            <a:r>
              <a:rPr lang="ro-RO" altLang="en-US" sz="1800">
                <a:latin typeface="Cambria" pitchFamily="18" charset="0"/>
                <a:cs typeface="Times New Roman" pitchFamily="18" charset="0"/>
              </a:rPr>
              <a:t>echipament </a:t>
            </a:r>
            <a:r>
              <a:rPr lang="en-US" altLang="en-US" sz="1800">
                <a:latin typeface="Cambria" pitchFamily="18" charset="0"/>
                <a:cs typeface="Times New Roman" pitchFamily="18" charset="0"/>
              </a:rPr>
              <a:t>hardware, </a:t>
            </a:r>
            <a:r>
              <a:rPr lang="ro-RO" altLang="en-US" sz="1800">
                <a:latin typeface="Cambria" pitchFamily="18" charset="0"/>
                <a:cs typeface="Times New Roman" pitchFamily="18" charset="0"/>
              </a:rPr>
              <a:t>intervenţia 	utilizatorului</a:t>
            </a:r>
            <a:r>
              <a:rPr lang="en-US" altLang="en-US" sz="1800">
                <a:latin typeface="Cambria" pitchFamily="18" charset="0"/>
                <a:cs typeface="Times New Roman" pitchFamily="18" charset="0"/>
              </a:rPr>
              <a:t> </a:t>
            </a:r>
            <a:r>
              <a:rPr lang="ro-RO" altLang="en-US" sz="1800">
                <a:latin typeface="Cambria" pitchFamily="18" charset="0"/>
                <a:cs typeface="Times New Roman" pitchFamily="18" charset="0"/>
              </a:rPr>
              <a:t>sau a altui </a:t>
            </a:r>
            <a:r>
              <a:rPr lang="en-US" altLang="en-US" sz="1800">
                <a:latin typeface="Cambria" pitchFamily="18" charset="0"/>
                <a:cs typeface="Times New Roman" pitchFamily="18" charset="0"/>
              </a:rPr>
              <a:t>proces)</a:t>
            </a:r>
            <a:r>
              <a:rPr lang="ro-RO" altLang="en-US" sz="1800">
                <a:latin typeface="Cambria" pitchFamily="18" charset="0"/>
                <a:cs typeface="Times New Roman" pitchFamily="18" charset="0"/>
              </a:rPr>
              <a:t>.</a:t>
            </a:r>
            <a:endParaRPr lang="en-US" altLang="en-US" sz="1800">
              <a:latin typeface="Cambria" pitchFamily="18" charset="0"/>
              <a:cs typeface="Times New Roman" pitchFamily="18" charset="0"/>
            </a:endParaRPr>
          </a:p>
          <a:p>
            <a:pPr algn="just">
              <a:buFont typeface="Wingdings" pitchFamily="2" charset="2"/>
              <a:buChar char="§"/>
            </a:pPr>
            <a:r>
              <a:rPr lang="ro-RO" altLang="en-US" sz="1800" b="1">
                <a:latin typeface="Cambria" pitchFamily="18" charset="0"/>
                <a:cs typeface="Times New Roman" pitchFamily="18" charset="0"/>
              </a:rPr>
              <a:t>În execuţie</a:t>
            </a:r>
            <a:r>
              <a:rPr lang="en-US" altLang="en-US" sz="1800">
                <a:latin typeface="Cambria" pitchFamily="18" charset="0"/>
                <a:cs typeface="Times New Roman" pitchFamily="18" charset="0"/>
              </a:rPr>
              <a:t> - </a:t>
            </a:r>
            <a:r>
              <a:rPr lang="ro-RO" altLang="en-US" sz="1800">
                <a:latin typeface="Cambria" pitchFamily="18" charset="0"/>
                <a:cs typeface="Times New Roman" pitchFamily="18" charset="0"/>
              </a:rPr>
              <a:t>În acest caz instrucţiunile sunt executate</a:t>
            </a:r>
            <a:r>
              <a:rPr lang="en-US" altLang="en-US" sz="1800">
                <a:latin typeface="Cambria" pitchFamily="18" charset="0"/>
                <a:cs typeface="Times New Roman" pitchFamily="18" charset="0"/>
              </a:rPr>
              <a:t>. </a:t>
            </a:r>
            <a:r>
              <a:rPr lang="ro-RO" altLang="en-US" sz="1800">
                <a:latin typeface="Cambria" pitchFamily="18" charset="0"/>
                <a:cs typeface="Times New Roman" pitchFamily="18" charset="0"/>
              </a:rPr>
              <a:t>Procesul ce se află în execuţie face uz de UCP</a:t>
            </a:r>
            <a:r>
              <a:rPr lang="en-US" altLang="en-US" sz="1800">
                <a:latin typeface="Cambria" pitchFamily="18" charset="0"/>
                <a:cs typeface="Times New Roman" pitchFamily="18" charset="0"/>
              </a:rPr>
              <a:t>.</a:t>
            </a:r>
          </a:p>
          <a:p>
            <a:pPr>
              <a:buFont typeface="Wingdings" pitchFamily="2" charset="2"/>
              <a:buChar char="§"/>
            </a:pPr>
            <a:r>
              <a:rPr lang="en-US" altLang="en-US" sz="1800" b="1">
                <a:latin typeface="Cambria" pitchFamily="18" charset="0"/>
                <a:cs typeface="Times New Roman" pitchFamily="18" charset="0"/>
              </a:rPr>
              <a:t>Sus</a:t>
            </a:r>
            <a:r>
              <a:rPr lang="ro-RO" altLang="en-US" sz="1800" b="1">
                <a:latin typeface="Cambria" pitchFamily="18" charset="0"/>
                <a:cs typeface="Times New Roman" pitchFamily="18" charset="0"/>
              </a:rPr>
              <a:t>pendat</a:t>
            </a:r>
            <a:r>
              <a:rPr lang="en-US" altLang="en-US" sz="1800" b="1">
                <a:latin typeface="Cambria" pitchFamily="18" charset="0"/>
                <a:cs typeface="Times New Roman" pitchFamily="18" charset="0"/>
              </a:rPr>
              <a:t>/Terminat</a:t>
            </a:r>
            <a:r>
              <a:rPr lang="en-US" altLang="en-US" sz="1800">
                <a:latin typeface="Cambria" pitchFamily="18" charset="0"/>
                <a:cs typeface="Times New Roman" pitchFamily="18" charset="0"/>
              </a:rPr>
              <a:t> - </a:t>
            </a:r>
            <a:r>
              <a:rPr lang="ro-RO" altLang="en-US" sz="1800">
                <a:latin typeface="Cambria" pitchFamily="18" charset="0"/>
                <a:cs typeface="Times New Roman" pitchFamily="18" charset="0"/>
              </a:rPr>
              <a:t>Un alt proces a “ordonat” ca acest proces să intre în starea suspendat (“go to sleep”)</a:t>
            </a:r>
            <a:r>
              <a:rPr lang="en-US" altLang="en-US" sz="1800">
                <a:latin typeface="Cambria" pitchFamily="18" charset="0"/>
                <a:cs typeface="Times New Roman" pitchFamily="18" charset="0"/>
              </a:rPr>
              <a:t>. </a:t>
            </a:r>
            <a:r>
              <a:rPr lang="ro-RO" altLang="en-US" sz="1800">
                <a:latin typeface="Cambria" pitchFamily="18" charset="0"/>
                <a:cs typeface="Times New Roman" pitchFamily="18" charset="0"/>
              </a:rPr>
              <a:t>Procesul aflat în starea suspendat va fi “trezit”</a:t>
            </a:r>
            <a:r>
              <a:rPr lang="en-US" altLang="en-US" sz="1800">
                <a:latin typeface="Cambria" pitchFamily="18" charset="0"/>
                <a:cs typeface="Times New Roman" pitchFamily="18" charset="0"/>
              </a:rPr>
              <a:t> </a:t>
            </a:r>
            <a:r>
              <a:rPr lang="ro-RO" altLang="en-US" sz="1800">
                <a:latin typeface="Cambria" pitchFamily="18" charset="0"/>
                <a:cs typeface="Times New Roman" pitchFamily="18" charset="0"/>
              </a:rPr>
              <a:t>de către alt proces</a:t>
            </a:r>
            <a:r>
              <a:rPr lang="en-US" altLang="en-US" sz="1800">
                <a:latin typeface="Cambria" pitchFamily="18" charset="0"/>
                <a:cs typeface="Times New Roman" pitchFamily="18" charset="0"/>
              </a:rPr>
              <a:t> / </a:t>
            </a:r>
            <a:r>
              <a:rPr lang="ro-RO" altLang="en-US" sz="1800">
                <a:latin typeface="Cambria" pitchFamily="18" charset="0"/>
                <a:cs typeface="Times New Roman" pitchFamily="18" charset="0"/>
              </a:rPr>
              <a:t>Procesul şi-a încheiat execuţia</a:t>
            </a:r>
            <a:r>
              <a:rPr lang="en-US" altLang="en-US" sz="1800">
                <a:latin typeface="Cambria" pitchFamily="18" charset="0"/>
                <a:cs typeface="Times New Roman" pitchFamily="18" charset="0"/>
              </a:rPr>
              <a:t>.</a:t>
            </a:r>
          </a:p>
          <a:p>
            <a:pPr algn="just">
              <a:lnSpc>
                <a:spcPct val="70000"/>
              </a:lnSpc>
              <a:buFont typeface="Wingdings" pitchFamily="2" charset="2"/>
              <a:buChar char="§"/>
            </a:pPr>
            <a:endParaRPr lang="en-US" altLang="en-US" sz="1800">
              <a:latin typeface="Cambria" pitchFamily="18" charset="0"/>
              <a:cs typeface="Times New Roman" pitchFamily="18" charset="0"/>
            </a:endParaRPr>
          </a:p>
        </p:txBody>
      </p:sp>
      <p:pic>
        <p:nvPicPr>
          <p:cNvPr id="15365" name="Picture 7"/>
          <p:cNvPicPr>
            <a:picLocks noChangeAspect="1" noChangeArrowheads="1"/>
          </p:cNvPicPr>
          <p:nvPr/>
        </p:nvPicPr>
        <p:blipFill>
          <a:blip r:embed="rId2">
            <a:extLst>
              <a:ext uri="{28A0092B-C50C-407E-A947-70E740481C1C}">
                <a14:useLocalDpi xmlns:a14="http://schemas.microsoft.com/office/drawing/2010/main" val="0"/>
              </a:ext>
            </a:extLst>
          </a:blip>
          <a:srcRect l="566" t="25691" r="592" b="25531"/>
          <a:stretch>
            <a:fillRect/>
          </a:stretch>
        </p:blipFill>
        <p:spPr bwMode="auto">
          <a:xfrm>
            <a:off x="1366838" y="3810000"/>
            <a:ext cx="6024562" cy="2378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6" name="Text Box 10"/>
          <p:cNvSpPr txBox="1">
            <a:spLocks noChangeArrowheads="1"/>
          </p:cNvSpPr>
          <p:nvPr/>
        </p:nvSpPr>
        <p:spPr bwMode="auto">
          <a:xfrm>
            <a:off x="2397919" y="6188075"/>
            <a:ext cx="39624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800" b="1" dirty="0" err="1">
                <a:latin typeface="Cambria" pitchFamily="18" charset="0"/>
                <a:cs typeface="Times New Roman" pitchFamily="18" charset="0"/>
              </a:rPr>
              <a:t>Figur</a:t>
            </a:r>
            <a:r>
              <a:rPr lang="ro-RO" altLang="en-US" sz="1800" b="1" dirty="0">
                <a:latin typeface="Cambria" pitchFamily="18" charset="0"/>
                <a:cs typeface="Times New Roman" pitchFamily="18" charset="0"/>
              </a:rPr>
              <a:t>a </a:t>
            </a:r>
            <a:r>
              <a:rPr lang="en-US" altLang="en-US" sz="1800" b="1" dirty="0">
                <a:latin typeface="Cambria" pitchFamily="18" charset="0"/>
                <a:cs typeface="Times New Roman" pitchFamily="18" charset="0"/>
              </a:rPr>
              <a:t>4.</a:t>
            </a:r>
            <a:r>
              <a:rPr lang="ro-RO" altLang="en-US" sz="1800" b="1" dirty="0">
                <a:latin typeface="Cambria" pitchFamily="18" charset="0"/>
                <a:cs typeface="Times New Roman" pitchFamily="18" charset="0"/>
              </a:rPr>
              <a:t> Model de proces cu 5 stări</a:t>
            </a:r>
            <a:endParaRPr lang="en-US" altLang="en-US" sz="1800" b="1" dirty="0">
              <a:latin typeface="Cambria"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463E59BE-F72F-4EB6-8980-D6A938DAD2AF}" type="slidenum">
              <a:rPr lang="en-US" altLang="en-US" sz="1600" smtClean="0">
                <a:latin typeface="Cambria" pitchFamily="18" charset="0"/>
              </a:rPr>
              <a:pPr>
                <a:spcBef>
                  <a:spcPct val="0"/>
                </a:spcBef>
                <a:buFontTx/>
                <a:buNone/>
              </a:pPr>
              <a:t>15</a:t>
            </a:fld>
            <a:endParaRPr lang="en-US" altLang="en-US" sz="1600">
              <a:latin typeface="Cambria" pitchFamily="18" charset="0"/>
            </a:endParaRPr>
          </a:p>
        </p:txBody>
      </p:sp>
      <p:sp>
        <p:nvSpPr>
          <p:cNvPr id="16387" name="Rectangle 5"/>
          <p:cNvSpPr>
            <a:spLocks noChangeArrowheads="1"/>
          </p:cNvSpPr>
          <p:nvPr/>
        </p:nvSpPr>
        <p:spPr bwMode="auto">
          <a:xfrm>
            <a:off x="381000" y="1371600"/>
            <a:ext cx="5334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00050" indent="-400050">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Unicode MS" pitchFamily="34" charset="-128"/>
              <a:buNone/>
            </a:pPr>
            <a:r>
              <a:rPr lang="ro-RO" altLang="en-US" sz="2000" b="1">
                <a:latin typeface="Cambria" pitchFamily="18" charset="0"/>
                <a:cs typeface="Times New Roman" pitchFamily="18" charset="0"/>
              </a:rPr>
              <a:t>Blocul de control al proceselor (BCP)</a:t>
            </a:r>
            <a:r>
              <a:rPr lang="en-US" altLang="en-US" sz="2000" b="1">
                <a:latin typeface="Cambria" pitchFamily="18" charset="0"/>
                <a:cs typeface="Times New Roman" pitchFamily="18" charset="0"/>
              </a:rPr>
              <a:t>:</a:t>
            </a:r>
          </a:p>
          <a:p>
            <a:pPr algn="just">
              <a:buFont typeface="Arial Unicode MS" pitchFamily="34" charset="-128"/>
              <a:buNone/>
            </a:pPr>
            <a:endParaRPr lang="en-US" altLang="en-US" sz="2000">
              <a:latin typeface="Cambria" pitchFamily="18" charset="0"/>
              <a:cs typeface="Times New Roman" pitchFamily="18" charset="0"/>
            </a:endParaRPr>
          </a:p>
          <a:p>
            <a:pPr algn="just">
              <a:buFont typeface="Arial Unicode MS" pitchFamily="34" charset="-128"/>
              <a:buNone/>
            </a:pPr>
            <a:r>
              <a:rPr lang="ro-RO" altLang="en-US" sz="2000">
                <a:latin typeface="Cambria" pitchFamily="18" charset="0"/>
                <a:cs typeface="Times New Roman" pitchFamily="18" charset="0"/>
              </a:rPr>
              <a:t>Conţine informaţii asociate fiecărui proces</a:t>
            </a:r>
            <a:r>
              <a:rPr lang="en-US" altLang="en-US" sz="2000">
                <a:latin typeface="Cambria" pitchFamily="18" charset="0"/>
                <a:cs typeface="Times New Roman" pitchFamily="18" charset="0"/>
              </a:rPr>
              <a:t>.</a:t>
            </a:r>
          </a:p>
          <a:p>
            <a:pPr algn="just">
              <a:buFont typeface="Arial Unicode MS" pitchFamily="34" charset="-128"/>
              <a:buNone/>
            </a:pPr>
            <a:r>
              <a:rPr lang="ro-RO" altLang="en-US" sz="2000">
                <a:latin typeface="Cambria" pitchFamily="18" charset="0"/>
                <a:cs typeface="Times New Roman" pitchFamily="18" charset="0"/>
              </a:rPr>
              <a:t>Are următoarea </a:t>
            </a:r>
            <a:r>
              <a:rPr lang="en-US" altLang="en-US" sz="2000">
                <a:latin typeface="Cambria" pitchFamily="18" charset="0"/>
                <a:cs typeface="Times New Roman" pitchFamily="18" charset="0"/>
              </a:rPr>
              <a:t>structur</a:t>
            </a:r>
            <a:r>
              <a:rPr lang="ro-RO" altLang="en-US" sz="2000">
                <a:latin typeface="Cambria" pitchFamily="18" charset="0"/>
                <a:cs typeface="Times New Roman" pitchFamily="18" charset="0"/>
              </a:rPr>
              <a:t>ă</a:t>
            </a:r>
            <a:r>
              <a:rPr lang="en-US" altLang="en-US" sz="2000">
                <a:latin typeface="Cambria" pitchFamily="18" charset="0"/>
                <a:cs typeface="Times New Roman" pitchFamily="18" charset="0"/>
              </a:rPr>
              <a:t>:</a:t>
            </a:r>
            <a:endParaRPr lang="en-US" altLang="en-US" sz="2800">
              <a:latin typeface="Cambria" pitchFamily="18" charset="0"/>
              <a:cs typeface="Times New Roman" pitchFamily="18" charset="0"/>
            </a:endParaRPr>
          </a:p>
          <a:p>
            <a:pPr algn="just">
              <a:lnSpc>
                <a:spcPct val="110000"/>
              </a:lnSpc>
              <a:buFont typeface="Symbol" pitchFamily="18" charset="2"/>
              <a:buChar char="·"/>
            </a:pPr>
            <a:r>
              <a:rPr lang="en-US" altLang="en-US" sz="2000">
                <a:latin typeface="Cambria" pitchFamily="18" charset="0"/>
                <a:cs typeface="Times New Roman" pitchFamily="18" charset="0"/>
              </a:rPr>
              <a:t>PC</a:t>
            </a:r>
            <a:r>
              <a:rPr lang="ro-RO" altLang="en-US" sz="2000">
                <a:latin typeface="Cambria" pitchFamily="18" charset="0"/>
                <a:cs typeface="Times New Roman" pitchFamily="18" charset="0"/>
              </a:rPr>
              <a:t> (Program Counter)</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regiştri UC</a:t>
            </a:r>
            <a:r>
              <a:rPr lang="en-US" altLang="en-US" sz="2000">
                <a:latin typeface="Cambria" pitchFamily="18" charset="0"/>
                <a:cs typeface="Times New Roman" pitchFamily="18" charset="0"/>
              </a:rPr>
              <a:t>P</a:t>
            </a:r>
          </a:p>
          <a:p>
            <a:pPr algn="just">
              <a:lnSpc>
                <a:spcPct val="110000"/>
              </a:lnSpc>
              <a:buFont typeface="Symbol" pitchFamily="18" charset="2"/>
              <a:buChar char="·"/>
            </a:pPr>
            <a:r>
              <a:rPr lang="ro-RO" altLang="en-US" sz="2000">
                <a:latin typeface="Cambria" pitchFamily="18" charset="0"/>
                <a:cs typeface="Times New Roman" pitchFamily="18" charset="0"/>
              </a:rPr>
              <a:t>Informaţii despre managementul </a:t>
            </a:r>
            <a:r>
              <a:rPr lang="en-US" altLang="en-US" sz="2000">
                <a:latin typeface="Cambria" pitchFamily="18" charset="0"/>
                <a:cs typeface="Times New Roman" pitchFamily="18" charset="0"/>
              </a:rPr>
              <a:t>memor</a:t>
            </a:r>
            <a:r>
              <a:rPr lang="ro-RO" altLang="en-US" sz="2000">
                <a:latin typeface="Cambria" pitchFamily="18" charset="0"/>
                <a:cs typeface="Times New Roman" pitchFamily="18" charset="0"/>
              </a:rPr>
              <a:t>iei</a:t>
            </a:r>
            <a:endParaRPr lang="en-US" altLang="en-US" sz="2000">
              <a:latin typeface="Cambria" pitchFamily="18" charset="0"/>
              <a:cs typeface="Times New Roman" pitchFamily="18" charset="0"/>
            </a:endParaRPr>
          </a:p>
          <a:p>
            <a:pPr algn="just">
              <a:lnSpc>
                <a:spcPct val="110000"/>
              </a:lnSpc>
              <a:buFont typeface="Symbol" pitchFamily="18" charset="2"/>
              <a:buChar char="·"/>
            </a:pPr>
            <a:r>
              <a:rPr lang="ro-RO" altLang="en-US" sz="2000">
                <a:latin typeface="Cambria" pitchFamily="18" charset="0"/>
                <a:cs typeface="Times New Roman" pitchFamily="18" charset="0"/>
              </a:rPr>
              <a:t>Informaţii de contabilizare </a:t>
            </a:r>
            <a:r>
              <a:rPr lang="en-US" altLang="en-US" sz="2000">
                <a:latin typeface="Cambria" pitchFamily="18" charset="0"/>
                <a:cs typeface="Times New Roman" pitchFamily="18" charset="0"/>
              </a:rPr>
              <a:t>(</a:t>
            </a:r>
            <a:r>
              <a:rPr lang="ro-RO" altLang="en-US" sz="2000">
                <a:latin typeface="Cambria" pitchFamily="18" charset="0"/>
                <a:cs typeface="Times New Roman" pitchFamily="18" charset="0"/>
              </a:rPr>
              <a:t>timpul utilizat,</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identificatorul de proces, etc.</a:t>
            </a:r>
            <a:r>
              <a:rPr lang="en-US" altLang="en-US" sz="2000">
                <a:latin typeface="Cambria" pitchFamily="18" charset="0"/>
                <a:cs typeface="Times New Roman" pitchFamily="18" charset="0"/>
              </a:rPr>
              <a:t>)</a:t>
            </a:r>
          </a:p>
          <a:p>
            <a:pPr algn="just">
              <a:lnSpc>
                <a:spcPct val="110000"/>
              </a:lnSpc>
              <a:buFont typeface="Symbol" pitchFamily="18" charset="2"/>
              <a:buChar char="·"/>
            </a:pPr>
            <a:r>
              <a:rPr lang="ro-RO" altLang="en-US" sz="2000">
                <a:latin typeface="Cambria" pitchFamily="18" charset="0"/>
                <a:cs typeface="Times New Roman" pitchFamily="18" charset="0"/>
              </a:rPr>
              <a:t>Starea </a:t>
            </a:r>
            <a:r>
              <a:rPr lang="en-US" altLang="en-US" sz="2000">
                <a:latin typeface="Cambria" pitchFamily="18" charset="0"/>
                <a:cs typeface="Times New Roman" pitchFamily="18" charset="0"/>
              </a:rPr>
              <a:t>I/O (</a:t>
            </a:r>
            <a:r>
              <a:rPr lang="ro-RO" altLang="en-US" sz="2000">
                <a:latin typeface="Cambria" pitchFamily="18" charset="0"/>
                <a:cs typeface="Times New Roman" pitchFamily="18" charset="0"/>
              </a:rPr>
              <a:t>resursele alocate unui fişier, etc.) </a:t>
            </a:r>
            <a:endParaRPr lang="en-US" altLang="en-US" sz="2000">
              <a:latin typeface="Cambria" pitchFamily="18" charset="0"/>
              <a:cs typeface="Times New Roman" pitchFamily="18" charset="0"/>
            </a:endParaRPr>
          </a:p>
          <a:p>
            <a:pPr algn="just">
              <a:lnSpc>
                <a:spcPct val="110000"/>
              </a:lnSpc>
              <a:buFont typeface="Symbol" pitchFamily="18" charset="2"/>
              <a:buChar char="·"/>
            </a:pPr>
            <a:r>
              <a:rPr lang="ro-RO" altLang="en-US" sz="2000">
                <a:latin typeface="Cambria" pitchFamily="18" charset="0"/>
                <a:cs typeface="Times New Roman" pitchFamily="18" charset="0"/>
              </a:rPr>
              <a:t>Date referitoare la planificare</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priorităţi, </a:t>
            </a:r>
            <a:r>
              <a:rPr lang="en-US" altLang="en-US" sz="2000">
                <a:latin typeface="Cambria" pitchFamily="18" charset="0"/>
                <a:cs typeface="Times New Roman" pitchFamily="18" charset="0"/>
              </a:rPr>
              <a:t>etc. )</a:t>
            </a:r>
          </a:p>
          <a:p>
            <a:pPr algn="just">
              <a:lnSpc>
                <a:spcPct val="110000"/>
              </a:lnSpc>
              <a:buFont typeface="Symbol" pitchFamily="18" charset="2"/>
              <a:buChar char="·"/>
            </a:pPr>
            <a:r>
              <a:rPr lang="ro-RO" altLang="en-US" sz="2000">
                <a:latin typeface="Cambria" pitchFamily="18" charset="0"/>
                <a:cs typeface="Times New Roman" pitchFamily="18" charset="0"/>
              </a:rPr>
              <a:t>Starea procesului</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în execuţie, suspendat, etc.</a:t>
            </a:r>
            <a:r>
              <a:rPr lang="en-US" altLang="en-US" sz="2000">
                <a:latin typeface="Cambria" pitchFamily="18" charset="0"/>
                <a:cs typeface="Times New Roman" pitchFamily="18" charset="0"/>
              </a:rPr>
              <a:t>)</a:t>
            </a:r>
            <a:endParaRPr lang="en-US" altLang="en-US" sz="2000" b="1">
              <a:latin typeface="Cambria" pitchFamily="18" charset="0"/>
              <a:cs typeface="Times New Roman" pitchFamily="18" charset="0"/>
            </a:endParaRPr>
          </a:p>
        </p:txBody>
      </p:sp>
      <p:pic>
        <p:nvPicPr>
          <p:cNvPr id="16388" name="Picture 11"/>
          <p:cNvPicPr>
            <a:picLocks noChangeAspect="1" noChangeArrowheads="1"/>
          </p:cNvPicPr>
          <p:nvPr/>
        </p:nvPicPr>
        <p:blipFill>
          <a:blip r:embed="rId2">
            <a:extLst>
              <a:ext uri="{28A0092B-C50C-407E-A947-70E740481C1C}">
                <a14:useLocalDpi xmlns:a14="http://schemas.microsoft.com/office/drawing/2010/main" val="0"/>
              </a:ext>
            </a:extLst>
          </a:blip>
          <a:srcRect l="28017" t="731" r="28017" b="540"/>
          <a:stretch>
            <a:fillRect/>
          </a:stretch>
        </p:blipFill>
        <p:spPr bwMode="auto">
          <a:xfrm>
            <a:off x="6019800" y="1020763"/>
            <a:ext cx="2747963" cy="4402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9" name="Rectangle 14"/>
          <p:cNvSpPr>
            <a:spLocks noChangeArrowheads="1"/>
          </p:cNvSpPr>
          <p:nvPr/>
        </p:nvSpPr>
        <p:spPr bwMode="auto">
          <a:xfrm>
            <a:off x="5105400" y="2286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2800" b="1">
                <a:solidFill>
                  <a:srgbClr val="FF3300"/>
                </a:solidFill>
                <a:latin typeface="Cambria" pitchFamily="18" charset="0"/>
                <a:cs typeface="Times New Roman" pitchFamily="18" charset="0"/>
              </a:rPr>
              <a:t>Stările p</a:t>
            </a:r>
            <a:r>
              <a:rPr lang="en-US" altLang="en-US" sz="2800" b="1">
                <a:solidFill>
                  <a:srgbClr val="FF3300"/>
                </a:solidFill>
                <a:latin typeface="Cambria" pitchFamily="18" charset="0"/>
                <a:cs typeface="Times New Roman" pitchFamily="18" charset="0"/>
              </a:rPr>
              <a:t>roces</a:t>
            </a:r>
            <a:r>
              <a:rPr lang="ro-RO" altLang="en-US" sz="2800" b="1">
                <a:solidFill>
                  <a:srgbClr val="FF3300"/>
                </a:solidFill>
                <a:latin typeface="Cambria" pitchFamily="18" charset="0"/>
                <a:cs typeface="Times New Roman" pitchFamily="18" charset="0"/>
              </a:rPr>
              <a:t>elor</a:t>
            </a:r>
            <a:endParaRPr lang="en-US" altLang="en-US" sz="2800" b="1">
              <a:solidFill>
                <a:srgbClr val="FF3300"/>
              </a:solidFill>
              <a:latin typeface="Cambria" pitchFamily="18" charset="0"/>
              <a:cs typeface="Times New Roman" pitchFamily="18" charset="0"/>
            </a:endParaRPr>
          </a:p>
        </p:txBody>
      </p:sp>
      <p:sp>
        <p:nvSpPr>
          <p:cNvPr id="16390" name="Text Box 16"/>
          <p:cNvSpPr txBox="1">
            <a:spLocks noChangeArrowheads="1"/>
          </p:cNvSpPr>
          <p:nvPr/>
        </p:nvSpPr>
        <p:spPr bwMode="auto">
          <a:xfrm>
            <a:off x="5410200" y="5683250"/>
            <a:ext cx="3733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a:latin typeface="Cambria" pitchFamily="18" charset="0"/>
                <a:cs typeface="Times New Roman" pitchFamily="18" charset="0"/>
              </a:rPr>
              <a:t>Figur</a:t>
            </a:r>
            <a:r>
              <a:rPr lang="ro-RO" altLang="en-US" sz="1800" b="1">
                <a:latin typeface="Cambria" pitchFamily="18" charset="0"/>
                <a:cs typeface="Times New Roman" pitchFamily="18" charset="0"/>
              </a:rPr>
              <a:t>a </a:t>
            </a:r>
            <a:r>
              <a:rPr lang="en-US" altLang="en-US" sz="1800" b="1">
                <a:latin typeface="Cambria" pitchFamily="18" charset="0"/>
                <a:cs typeface="Times New Roman" pitchFamily="18" charset="0"/>
              </a:rPr>
              <a:t>5.</a:t>
            </a:r>
            <a:r>
              <a:rPr lang="ro-RO" altLang="en-US" sz="1800" b="1">
                <a:latin typeface="Cambria" pitchFamily="18" charset="0"/>
                <a:cs typeface="Times New Roman" pitchFamily="18" charset="0"/>
              </a:rPr>
              <a:t> Blocul de control al proceselor</a:t>
            </a:r>
            <a:endParaRPr lang="en-US" altLang="en-US" sz="1800" b="1">
              <a:latin typeface="Cambria"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1A5FAC5-170C-4E41-99EB-9496CDD2872E}" type="slidenum">
              <a:rPr lang="en-US" altLang="en-US" sz="1600" smtClean="0">
                <a:latin typeface="Cambria" pitchFamily="18" charset="0"/>
              </a:rPr>
              <a:pPr>
                <a:spcBef>
                  <a:spcPct val="0"/>
                </a:spcBef>
                <a:buFontTx/>
                <a:buNone/>
              </a:pPr>
              <a:t>16</a:t>
            </a:fld>
            <a:endParaRPr lang="en-US" altLang="en-US" sz="1600">
              <a:latin typeface="Cambria" pitchFamily="18" charset="0"/>
            </a:endParaRPr>
          </a:p>
        </p:txBody>
      </p:sp>
      <p:sp>
        <p:nvSpPr>
          <p:cNvPr id="17411" name="Rectangle 2"/>
          <p:cNvSpPr>
            <a:spLocks noChangeArrowheads="1"/>
          </p:cNvSpPr>
          <p:nvPr/>
        </p:nvSpPr>
        <p:spPr bwMode="auto">
          <a:xfrm>
            <a:off x="457200" y="990600"/>
            <a:ext cx="8229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Font typeface="Arial Unicode MS" pitchFamily="34" charset="-128"/>
              <a:buChar char="•"/>
              <a:defRPr sz="3200">
                <a:solidFill>
                  <a:schemeClr val="tx1"/>
                </a:solidFill>
                <a:latin typeface="Arial" charset="0"/>
              </a:defRPr>
            </a:lvl1pPr>
            <a:lvl2pPr marL="5143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Unicode MS" pitchFamily="34" charset="-128"/>
              <a:buNone/>
            </a:pPr>
            <a:r>
              <a:rPr lang="en-US" altLang="en-US" sz="2000" dirty="0" err="1">
                <a:latin typeface="Cambria" pitchFamily="18" charset="0"/>
                <a:cs typeface="Times New Roman" pitchFamily="18" charset="0"/>
              </a:rPr>
              <a:t>Planificarea</a:t>
            </a:r>
            <a:r>
              <a:rPr lang="en-US" altLang="en-US" sz="2000" dirty="0">
                <a:latin typeface="Cambria" pitchFamily="18" charset="0"/>
                <a:cs typeface="Times New Roman" pitchFamily="18" charset="0"/>
              </a:rPr>
              <a:t> </a:t>
            </a:r>
            <a:r>
              <a:rPr lang="en-US" altLang="en-US" sz="2000" dirty="0" err="1">
                <a:latin typeface="Cambria" pitchFamily="18" charset="0"/>
                <a:cs typeface="Times New Roman" pitchFamily="18" charset="0"/>
              </a:rPr>
              <a:t>proceselor</a:t>
            </a:r>
            <a:r>
              <a:rPr lang="en-US" altLang="en-US" sz="2000" dirty="0">
                <a:latin typeface="Cambria" pitchFamily="18" charset="0"/>
                <a:cs typeface="Times New Roman" pitchFamily="18" charset="0"/>
              </a:rPr>
              <a:t> </a:t>
            </a:r>
            <a:r>
              <a:rPr lang="en-US" altLang="en-US" sz="2000" dirty="0" err="1">
                <a:latin typeface="Cambria" pitchFamily="18" charset="0"/>
                <a:cs typeface="Times New Roman" pitchFamily="18" charset="0"/>
              </a:rPr>
              <a:t>repre</a:t>
            </a:r>
            <a:r>
              <a:rPr lang="ro-RO" altLang="en-US" sz="2000" dirty="0">
                <a:latin typeface="Cambria" pitchFamily="18" charset="0"/>
                <a:cs typeface="Times New Roman" pitchFamily="18" charset="0"/>
              </a:rPr>
              <a:t>z</a:t>
            </a:r>
            <a:r>
              <a:rPr lang="en-US" altLang="en-US" sz="2000" dirty="0" err="1">
                <a:latin typeface="Cambria" pitchFamily="18" charset="0"/>
                <a:cs typeface="Times New Roman" pitchFamily="18" charset="0"/>
              </a:rPr>
              <a:t>int</a:t>
            </a:r>
            <a:r>
              <a:rPr lang="ro-RO" altLang="en-US" sz="2000" dirty="0">
                <a:latin typeface="Cambria" pitchFamily="18" charset="0"/>
                <a:cs typeface="Times New Roman" pitchFamily="18" charset="0"/>
              </a:rPr>
              <a:t>ă, de fapt, modificarea BCP referit de către UCP – se mai numeşte </a:t>
            </a:r>
            <a:r>
              <a:rPr lang="ro-RO" altLang="en-US" sz="2000" b="1" dirty="0">
                <a:latin typeface="Cambria" pitchFamily="18" charset="0"/>
                <a:cs typeface="Times New Roman" pitchFamily="18" charset="0"/>
              </a:rPr>
              <a:t>comutator de context (</a:t>
            </a:r>
            <a:r>
              <a:rPr lang="en-US" altLang="en-US" sz="2000" b="1" dirty="0">
                <a:latin typeface="Cambria" pitchFamily="18" charset="0"/>
                <a:cs typeface="Times New Roman" pitchFamily="18" charset="0"/>
              </a:rPr>
              <a:t>context switch</a:t>
            </a:r>
            <a:r>
              <a:rPr lang="ro-RO" altLang="en-US" sz="2000" b="1" dirty="0">
                <a:latin typeface="Cambria" pitchFamily="18" charset="0"/>
                <a:cs typeface="Times New Roman" pitchFamily="18" charset="0"/>
              </a:rPr>
              <a:t>)</a:t>
            </a:r>
            <a:r>
              <a:rPr lang="en-US" altLang="en-US" sz="2000" b="1" dirty="0">
                <a:latin typeface="Cambria" pitchFamily="18" charset="0"/>
                <a:cs typeface="Times New Roman" pitchFamily="18" charset="0"/>
              </a:rPr>
              <a:t>. </a:t>
            </a:r>
            <a:endParaRPr lang="en-US" altLang="en-US" sz="2800" b="1" dirty="0">
              <a:latin typeface="Cambria" pitchFamily="18" charset="0"/>
              <a:cs typeface="Times New Roman" pitchFamily="18" charset="0"/>
            </a:endParaRPr>
          </a:p>
          <a:p>
            <a:pPr algn="just">
              <a:buFont typeface="Arial Unicode MS" pitchFamily="34" charset="-128"/>
              <a:buNone/>
            </a:pPr>
            <a:r>
              <a:rPr lang="ro-RO" altLang="en-US" sz="2000" dirty="0">
                <a:latin typeface="Cambria" pitchFamily="18" charset="0"/>
                <a:cs typeface="Times New Roman" pitchFamily="18" charset="0"/>
              </a:rPr>
              <a:t>Un comutator de </a:t>
            </a:r>
            <a:r>
              <a:rPr lang="en-US" altLang="en-US" sz="2000" dirty="0">
                <a:latin typeface="Cambria" pitchFamily="18" charset="0"/>
                <a:cs typeface="Times New Roman" pitchFamily="18" charset="0"/>
              </a:rPr>
              <a:t>context</a:t>
            </a:r>
            <a:r>
              <a:rPr lang="ro-RO" altLang="en-US" sz="2000" dirty="0">
                <a:latin typeface="Cambria" pitchFamily="18" charset="0"/>
                <a:cs typeface="Times New Roman" pitchFamily="18" charset="0"/>
              </a:rPr>
              <a:t> poate fi considerat un comutator de procese. </a:t>
            </a:r>
            <a:r>
              <a:rPr lang="en-US" altLang="en-US" sz="2000" dirty="0">
                <a:latin typeface="Cambria" pitchFamily="18" charset="0"/>
                <a:cs typeface="Times New Roman" pitchFamily="18" charset="0"/>
              </a:rPr>
              <a:t> </a:t>
            </a:r>
            <a:endParaRPr lang="ro-RO" altLang="en-US" sz="2000" dirty="0">
              <a:latin typeface="Cambria" pitchFamily="18" charset="0"/>
              <a:cs typeface="Times New Roman" pitchFamily="18" charset="0"/>
            </a:endParaRPr>
          </a:p>
          <a:p>
            <a:pPr algn="just">
              <a:buFont typeface="Arial Unicode MS" pitchFamily="34" charset="-128"/>
              <a:buNone/>
            </a:pPr>
            <a:r>
              <a:rPr lang="ro-RO" altLang="en-US" sz="2000" dirty="0">
                <a:latin typeface="Cambria" pitchFamily="18" charset="0"/>
                <a:cs typeface="Times New Roman" pitchFamily="18" charset="0"/>
              </a:rPr>
              <a:t>Comutatorul face trecerea de la memoria alocată unui proces la memoria alocată altui proces (fiecare proces are propria lui “viziune” despre memorie).</a:t>
            </a:r>
            <a:r>
              <a:rPr lang="en-US" altLang="en-US" sz="2000" b="1" dirty="0">
                <a:latin typeface="Cambria" pitchFamily="18" charset="0"/>
                <a:cs typeface="Times New Roman" pitchFamily="18" charset="0"/>
              </a:rPr>
              <a:t>  </a:t>
            </a:r>
            <a:r>
              <a:rPr lang="ro-RO" altLang="en-US" sz="2000" b="1" dirty="0">
                <a:latin typeface="Cambria" pitchFamily="18" charset="0"/>
                <a:cs typeface="Times New Roman" pitchFamily="18" charset="0"/>
              </a:rPr>
              <a:t>(Figura </a:t>
            </a:r>
            <a:r>
              <a:rPr lang="en-US" altLang="en-US" sz="2000" b="1" dirty="0">
                <a:latin typeface="Cambria" pitchFamily="18" charset="0"/>
                <a:cs typeface="Times New Roman" pitchFamily="18" charset="0"/>
              </a:rPr>
              <a:t>6</a:t>
            </a:r>
            <a:r>
              <a:rPr lang="ro-RO" altLang="en-US" sz="2000" b="1" dirty="0">
                <a:latin typeface="Cambria" pitchFamily="18" charset="0"/>
                <a:cs typeface="Times New Roman" pitchFamily="18" charset="0"/>
              </a:rPr>
              <a:t>)</a:t>
            </a:r>
            <a:endParaRPr lang="en-US" altLang="en-US" sz="2000" b="1" dirty="0">
              <a:latin typeface="Cambria" pitchFamily="18" charset="0"/>
              <a:cs typeface="Times New Roman" pitchFamily="18" charset="0"/>
            </a:endParaRPr>
          </a:p>
          <a:p>
            <a:pPr algn="just">
              <a:buFont typeface="Arial Unicode MS" pitchFamily="34" charset="-128"/>
              <a:buNone/>
            </a:pPr>
            <a:endParaRPr lang="en-US" altLang="en-US" sz="2000" b="1" dirty="0">
              <a:latin typeface="Cambria" pitchFamily="18" charset="0"/>
              <a:cs typeface="Times New Roman" pitchFamily="18" charset="0"/>
            </a:endParaRPr>
          </a:p>
          <a:p>
            <a:pPr algn="just">
              <a:buFont typeface="Arial Unicode MS" pitchFamily="34" charset="-128"/>
              <a:buNone/>
            </a:pPr>
            <a:r>
              <a:rPr lang="ro-RO" altLang="en-US" sz="2000" b="1" dirty="0">
                <a:latin typeface="Cambria" pitchFamily="18" charset="0"/>
                <a:cs typeface="Times New Roman" pitchFamily="18" charset="0"/>
              </a:rPr>
              <a:t>Cozi de planificare</a:t>
            </a:r>
            <a:r>
              <a:rPr lang="en-US" altLang="en-US" sz="2000" b="1" dirty="0">
                <a:latin typeface="Cambria" pitchFamily="18" charset="0"/>
                <a:cs typeface="Times New Roman" pitchFamily="18" charset="0"/>
              </a:rPr>
              <a:t>:</a:t>
            </a:r>
            <a:endParaRPr lang="en-US" altLang="en-US" sz="2000" dirty="0">
              <a:latin typeface="Cambria" pitchFamily="18" charset="0"/>
              <a:cs typeface="Times New Roman" pitchFamily="18" charset="0"/>
            </a:endParaRPr>
          </a:p>
          <a:p>
            <a:pPr algn="just">
              <a:buFont typeface="Arial Unicode MS" pitchFamily="34" charset="-128"/>
              <a:buNone/>
            </a:pPr>
            <a:r>
              <a:rPr lang="en-US" altLang="en-US" sz="2000" dirty="0">
                <a:latin typeface="Cambria" pitchFamily="18" charset="0"/>
                <a:cs typeface="Times New Roman" pitchFamily="18" charset="0"/>
              </a:rPr>
              <a:t>(</a:t>
            </a:r>
            <a:r>
              <a:rPr lang="ro-RO" altLang="en-US" sz="2000" dirty="0">
                <a:latin typeface="Cambria" pitchFamily="18" charset="0"/>
                <a:cs typeface="Times New Roman" pitchFamily="18" charset="0"/>
              </a:rPr>
              <a:t>un p</a:t>
            </a:r>
            <a:r>
              <a:rPr lang="en-US" altLang="en-US" sz="2000" dirty="0" err="1">
                <a:latin typeface="Cambria" pitchFamily="18" charset="0"/>
                <a:cs typeface="Times New Roman" pitchFamily="18" charset="0"/>
              </a:rPr>
              <a:t>roces</a:t>
            </a:r>
            <a:r>
              <a:rPr lang="en-US" altLang="en-US" sz="2000" dirty="0">
                <a:latin typeface="Cambria" pitchFamily="18" charset="0"/>
                <a:cs typeface="Times New Roman" pitchFamily="18" charset="0"/>
              </a:rPr>
              <a:t> </a:t>
            </a:r>
            <a:r>
              <a:rPr lang="ro-RO" altLang="en-US" sz="2000" dirty="0">
                <a:latin typeface="Cambria" pitchFamily="18" charset="0"/>
                <a:cs typeface="Times New Roman" pitchFamily="18" charset="0"/>
              </a:rPr>
              <a:t>este determinat de anumite evenimente ce apar în urma necesităţilor şi disponibilităţilor</a:t>
            </a:r>
            <a:r>
              <a:rPr lang="en-US" altLang="en-US" sz="2000" dirty="0">
                <a:latin typeface="Cambria" pitchFamily="18" charset="0"/>
                <a:cs typeface="Times New Roman" pitchFamily="18" charset="0"/>
              </a:rPr>
              <a:t>)</a:t>
            </a:r>
            <a:endParaRPr lang="en-US" altLang="en-US" sz="2400" dirty="0">
              <a:latin typeface="Cambria" pitchFamily="18" charset="0"/>
              <a:cs typeface="Times New Roman" pitchFamily="18" charset="0"/>
            </a:endParaRPr>
          </a:p>
          <a:p>
            <a:pPr lvl="1" algn="just">
              <a:buFont typeface="Symbol" pitchFamily="18" charset="2"/>
              <a:buChar char="·"/>
            </a:pPr>
            <a:r>
              <a:rPr lang="ro-RO" altLang="en-US" sz="2000" dirty="0">
                <a:latin typeface="Cambria" pitchFamily="18" charset="0"/>
                <a:cs typeface="Times New Roman" pitchFamily="18" charset="0"/>
              </a:rPr>
              <a:t> coada “gata de execuţie”</a:t>
            </a:r>
            <a:r>
              <a:rPr lang="en-US" altLang="en-US" sz="2000" dirty="0">
                <a:latin typeface="Cambria" pitchFamily="18" charset="0"/>
                <a:cs typeface="Times New Roman" pitchFamily="18" charset="0"/>
              </a:rPr>
              <a:t> = </a:t>
            </a:r>
            <a:r>
              <a:rPr lang="ro-RO" altLang="en-US" sz="2000" dirty="0">
                <a:latin typeface="Cambria" pitchFamily="18" charset="0"/>
                <a:cs typeface="Times New Roman" pitchFamily="18" charset="0"/>
              </a:rPr>
              <a:t>formată din toate procesele gata de execuţie</a:t>
            </a:r>
            <a:r>
              <a:rPr lang="en-US" altLang="en-US" sz="2000" dirty="0">
                <a:latin typeface="Cambria" pitchFamily="18" charset="0"/>
                <a:cs typeface="Times New Roman" pitchFamily="18" charset="0"/>
              </a:rPr>
              <a:t>.</a:t>
            </a:r>
          </a:p>
          <a:p>
            <a:pPr lvl="1" algn="just">
              <a:buFont typeface="Symbol" pitchFamily="18" charset="2"/>
              <a:buChar char="·"/>
            </a:pPr>
            <a:r>
              <a:rPr lang="ro-RO" altLang="en-US" sz="2000" dirty="0">
                <a:latin typeface="Cambria" pitchFamily="18" charset="0"/>
                <a:cs typeface="Times New Roman" pitchFamily="18" charset="0"/>
              </a:rPr>
              <a:t> coada </a:t>
            </a:r>
            <a:r>
              <a:rPr lang="en-US" altLang="en-US" sz="2000" dirty="0">
                <a:latin typeface="Cambria" pitchFamily="18" charset="0"/>
                <a:cs typeface="Times New Roman" pitchFamily="18" charset="0"/>
              </a:rPr>
              <a:t>I/O (</a:t>
            </a:r>
            <a:r>
              <a:rPr lang="ro-RO" altLang="en-US" sz="2000" dirty="0">
                <a:latin typeface="Cambria" pitchFamily="18" charset="0"/>
                <a:cs typeface="Times New Roman" pitchFamily="18" charset="0"/>
              </a:rPr>
              <a:t>starea de aşteptare</a:t>
            </a:r>
            <a:r>
              <a:rPr lang="en-US" altLang="en-US" sz="2000" dirty="0">
                <a:latin typeface="Cambria" pitchFamily="18" charset="0"/>
                <a:cs typeface="Times New Roman" pitchFamily="18" charset="0"/>
              </a:rPr>
              <a:t>) = </a:t>
            </a:r>
            <a:r>
              <a:rPr lang="ro-RO" altLang="en-US" sz="2000" dirty="0">
                <a:latin typeface="Cambria" pitchFamily="18" charset="0"/>
                <a:cs typeface="Times New Roman" pitchFamily="18" charset="0"/>
              </a:rPr>
              <a:t>formată din procesele ce aşteaptă încheierea unui proces de </a:t>
            </a:r>
            <a:r>
              <a:rPr lang="en-US" altLang="en-US" sz="2000" dirty="0">
                <a:latin typeface="Cambria" pitchFamily="18" charset="0"/>
                <a:cs typeface="Times New Roman" pitchFamily="18" charset="0"/>
              </a:rPr>
              <a:t>I/O.</a:t>
            </a:r>
          </a:p>
          <a:p>
            <a:pPr algn="just">
              <a:buFont typeface="Arial Unicode MS" pitchFamily="34" charset="-128"/>
              <a:buNone/>
            </a:pPr>
            <a:endParaRPr lang="en-US" altLang="en-US" sz="2000" dirty="0">
              <a:latin typeface="Cambria" pitchFamily="18" charset="0"/>
              <a:cs typeface="Times New Roman" pitchFamily="18" charset="0"/>
            </a:endParaRPr>
          </a:p>
          <a:p>
            <a:pPr algn="just">
              <a:buFont typeface="Arial Unicode MS" pitchFamily="34" charset="-128"/>
              <a:buNone/>
            </a:pPr>
            <a:r>
              <a:rPr lang="ro-RO" altLang="en-US" sz="2000" dirty="0">
                <a:latin typeface="Cambria" pitchFamily="18" charset="0"/>
                <a:cs typeface="Times New Roman" pitchFamily="18" charset="0"/>
              </a:rPr>
              <a:t>Implementarea cozilor se poate face prin înlănţuire simplă sau dublă</a:t>
            </a:r>
            <a:r>
              <a:rPr lang="en-US" altLang="en-US" sz="2000" dirty="0">
                <a:latin typeface="Cambria" pitchFamily="18" charset="0"/>
                <a:cs typeface="Times New Roman" pitchFamily="18" charset="0"/>
              </a:rPr>
              <a:t>.</a:t>
            </a:r>
          </a:p>
        </p:txBody>
      </p:sp>
      <p:sp>
        <p:nvSpPr>
          <p:cNvPr id="17412" name="Rectangle 7"/>
          <p:cNvSpPr>
            <a:spLocks noChangeArrowheads="1"/>
          </p:cNvSpPr>
          <p:nvPr/>
        </p:nvSpPr>
        <p:spPr bwMode="auto">
          <a:xfrm>
            <a:off x="5105400" y="2286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2800" b="1">
                <a:solidFill>
                  <a:srgbClr val="FF3300"/>
                </a:solidFill>
                <a:latin typeface="Cambria" pitchFamily="18" charset="0"/>
                <a:cs typeface="Times New Roman" pitchFamily="18" charset="0"/>
              </a:rPr>
              <a:t>Planificarea proceselor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77809C0-CE69-4604-8929-1FECF82CC057}" type="slidenum">
              <a:rPr lang="en-US" altLang="en-US" sz="1600" smtClean="0">
                <a:latin typeface="Cambria" pitchFamily="18" charset="0"/>
              </a:rPr>
              <a:pPr>
                <a:spcBef>
                  <a:spcPct val="0"/>
                </a:spcBef>
                <a:buFontTx/>
                <a:buNone/>
              </a:pPr>
              <a:t>17</a:t>
            </a:fld>
            <a:endParaRPr lang="en-US" altLang="en-US" sz="1600">
              <a:latin typeface="Cambria" pitchFamily="18" charset="0"/>
            </a:endParaRPr>
          </a:p>
        </p:txBody>
      </p:sp>
      <p:pic>
        <p:nvPicPr>
          <p:cNvPr id="18435" name="Picture 5"/>
          <p:cNvPicPr>
            <a:picLocks noChangeAspect="1" noChangeArrowheads="1"/>
          </p:cNvPicPr>
          <p:nvPr/>
        </p:nvPicPr>
        <p:blipFill>
          <a:blip r:embed="rId2">
            <a:extLst>
              <a:ext uri="{28A0092B-C50C-407E-A947-70E740481C1C}">
                <a14:useLocalDpi xmlns:a14="http://schemas.microsoft.com/office/drawing/2010/main" val="0"/>
              </a:ext>
            </a:extLst>
          </a:blip>
          <a:srcRect l="3227" t="832" r="2957" b="1047"/>
          <a:stretch>
            <a:fillRect/>
          </a:stretch>
        </p:blipFill>
        <p:spPr bwMode="auto">
          <a:xfrm>
            <a:off x="1447800" y="930275"/>
            <a:ext cx="6045200" cy="45942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6" name="Text Box 6"/>
          <p:cNvSpPr txBox="1">
            <a:spLocks noChangeArrowheads="1"/>
          </p:cNvSpPr>
          <p:nvPr/>
        </p:nvSpPr>
        <p:spPr bwMode="auto">
          <a:xfrm>
            <a:off x="2743200" y="5802313"/>
            <a:ext cx="396875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800" b="1">
                <a:latin typeface="Cambria" pitchFamily="18" charset="0"/>
                <a:cs typeface="Times New Roman" pitchFamily="18" charset="0"/>
              </a:rPr>
              <a:t>Figur</a:t>
            </a:r>
            <a:r>
              <a:rPr lang="ro-RO" altLang="en-US" sz="1800" b="1">
                <a:latin typeface="Cambria" pitchFamily="18" charset="0"/>
                <a:cs typeface="Times New Roman" pitchFamily="18" charset="0"/>
              </a:rPr>
              <a:t>a </a:t>
            </a:r>
            <a:r>
              <a:rPr lang="en-US" altLang="en-US" sz="1800" b="1">
                <a:latin typeface="Cambria" pitchFamily="18" charset="0"/>
                <a:cs typeface="Times New Roman" pitchFamily="18" charset="0"/>
              </a:rPr>
              <a:t>6. Exemplu de </a:t>
            </a:r>
            <a:r>
              <a:rPr lang="en-US" altLang="en-US" sz="1800" b="1" i="1">
                <a:latin typeface="Cambria" pitchFamily="18" charset="0"/>
                <a:cs typeface="Times New Roman" pitchFamily="18" charset="0"/>
              </a:rPr>
              <a:t>context switch</a:t>
            </a:r>
          </a:p>
        </p:txBody>
      </p:sp>
      <p:sp>
        <p:nvSpPr>
          <p:cNvPr id="18437" name="Rectangle 9"/>
          <p:cNvSpPr>
            <a:spLocks noChangeArrowheads="1"/>
          </p:cNvSpPr>
          <p:nvPr/>
        </p:nvSpPr>
        <p:spPr bwMode="auto">
          <a:xfrm>
            <a:off x="5105400" y="2286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2800" b="1">
                <a:solidFill>
                  <a:srgbClr val="FF3300"/>
                </a:solidFill>
                <a:latin typeface="Cambria" pitchFamily="18" charset="0"/>
                <a:cs typeface="Times New Roman" pitchFamily="18" charset="0"/>
              </a:rPr>
              <a:t>Planificarea proceselor</a:t>
            </a:r>
            <a:endParaRPr lang="en-US" altLang="en-US" sz="2800" b="1">
              <a:solidFill>
                <a:srgbClr val="FF3300"/>
              </a:solidFill>
              <a:latin typeface="Cambria"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23D14D1-6406-4044-9372-7B268323717F}" type="slidenum">
              <a:rPr lang="en-US" altLang="en-US" sz="1600" smtClean="0">
                <a:latin typeface="Cambria" pitchFamily="18" charset="0"/>
              </a:rPr>
              <a:pPr>
                <a:spcBef>
                  <a:spcPct val="0"/>
                </a:spcBef>
                <a:buFontTx/>
                <a:buNone/>
              </a:pPr>
              <a:t>18</a:t>
            </a:fld>
            <a:endParaRPr lang="en-US" altLang="en-US" sz="1600">
              <a:latin typeface="Cambria" pitchFamily="18" charset="0"/>
            </a:endParaRPr>
          </a:p>
        </p:txBody>
      </p:sp>
      <p:sp>
        <p:nvSpPr>
          <p:cNvPr id="19459" name="Text Box 1029"/>
          <p:cNvSpPr txBox="1">
            <a:spLocks noChangeArrowheads="1"/>
          </p:cNvSpPr>
          <p:nvPr/>
        </p:nvSpPr>
        <p:spPr bwMode="auto">
          <a:xfrm>
            <a:off x="5922963" y="5181600"/>
            <a:ext cx="3297237" cy="41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2100" b="1">
                <a:latin typeface="Cambria" pitchFamily="18" charset="0"/>
                <a:cs typeface="Times New Roman" pitchFamily="18" charset="0"/>
              </a:rPr>
              <a:t>Figur</a:t>
            </a:r>
            <a:r>
              <a:rPr lang="ro-RO" altLang="en-US" sz="2100" b="1">
                <a:latin typeface="Cambria" pitchFamily="18" charset="0"/>
                <a:cs typeface="Times New Roman" pitchFamily="18" charset="0"/>
              </a:rPr>
              <a:t>a</a:t>
            </a:r>
            <a:r>
              <a:rPr lang="en-US" altLang="en-US" sz="2100" b="1">
                <a:latin typeface="Cambria" pitchFamily="18" charset="0"/>
                <a:cs typeface="Times New Roman" pitchFamily="18" charset="0"/>
              </a:rPr>
              <a:t> 7. Exemple de cozi</a:t>
            </a:r>
          </a:p>
        </p:txBody>
      </p:sp>
      <p:pic>
        <p:nvPicPr>
          <p:cNvPr id="19460" name="Picture 1030"/>
          <p:cNvPicPr>
            <a:picLocks noChangeAspect="1" noChangeArrowheads="1"/>
          </p:cNvPicPr>
          <p:nvPr/>
        </p:nvPicPr>
        <p:blipFill>
          <a:blip r:embed="rId2">
            <a:extLst>
              <a:ext uri="{28A0092B-C50C-407E-A947-70E740481C1C}">
                <a14:useLocalDpi xmlns:a14="http://schemas.microsoft.com/office/drawing/2010/main" val="0"/>
              </a:ext>
            </a:extLst>
          </a:blip>
          <a:srcRect l="4250" t="540" r="4106" b="690"/>
          <a:stretch>
            <a:fillRect/>
          </a:stretch>
        </p:blipFill>
        <p:spPr bwMode="auto">
          <a:xfrm>
            <a:off x="228600" y="1066800"/>
            <a:ext cx="5783263" cy="49863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1" name="Rectangle 1033"/>
          <p:cNvSpPr>
            <a:spLocks noChangeArrowheads="1"/>
          </p:cNvSpPr>
          <p:nvPr/>
        </p:nvSpPr>
        <p:spPr bwMode="auto">
          <a:xfrm>
            <a:off x="5105400" y="2286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2800" b="1">
                <a:solidFill>
                  <a:srgbClr val="FF3300"/>
                </a:solidFill>
                <a:latin typeface="Cambria" pitchFamily="18" charset="0"/>
                <a:cs typeface="Times New Roman" pitchFamily="18" charset="0"/>
              </a:rPr>
              <a:t>Planificarea proceselor</a:t>
            </a:r>
            <a:endParaRPr lang="en-US" altLang="en-US" sz="2800" b="1">
              <a:solidFill>
                <a:srgbClr val="FF3300"/>
              </a:solidFill>
              <a:latin typeface="Cambria" pitchFamily="18" charset="0"/>
              <a:cs typeface="Times New Roman" pitchFamily="18" charset="0"/>
            </a:endParaRPr>
          </a:p>
        </p:txBody>
      </p:sp>
      <p:sp>
        <p:nvSpPr>
          <p:cNvPr id="19462" name="Rectangle 1034"/>
          <p:cNvSpPr>
            <a:spLocks noChangeArrowheads="1"/>
          </p:cNvSpPr>
          <p:nvPr/>
        </p:nvSpPr>
        <p:spPr bwMode="auto">
          <a:xfrm>
            <a:off x="6183313" y="1447800"/>
            <a:ext cx="2362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2100" b="1">
                <a:solidFill>
                  <a:srgbClr val="FF3300"/>
                </a:solidFill>
                <a:latin typeface="Cambria" pitchFamily="18" charset="0"/>
                <a:cs typeface="Times New Roman" pitchFamily="18" charset="0"/>
              </a:rPr>
              <a:t>Coada </a:t>
            </a:r>
            <a:r>
              <a:rPr lang="ro-RO" altLang="en-US" sz="2100" b="1" i="1">
                <a:solidFill>
                  <a:srgbClr val="FF3300"/>
                </a:solidFill>
                <a:latin typeface="Cambria" pitchFamily="18" charset="0"/>
                <a:cs typeface="Times New Roman" pitchFamily="18" charset="0"/>
              </a:rPr>
              <a:t>Gata de execuţi</a:t>
            </a:r>
            <a:r>
              <a:rPr lang="en-US" altLang="en-US" sz="2100" b="1" i="1">
                <a:solidFill>
                  <a:srgbClr val="FF3300"/>
                </a:solidFill>
                <a:latin typeface="Cambria" pitchFamily="18" charset="0"/>
                <a:cs typeface="Times New Roman" pitchFamily="18" charset="0"/>
              </a:rPr>
              <a:t>e</a:t>
            </a:r>
          </a:p>
        </p:txBody>
      </p:sp>
      <p:sp>
        <p:nvSpPr>
          <p:cNvPr id="19463" name="Rectangle 1034"/>
          <p:cNvSpPr>
            <a:spLocks noChangeArrowheads="1"/>
          </p:cNvSpPr>
          <p:nvPr/>
        </p:nvSpPr>
        <p:spPr bwMode="auto">
          <a:xfrm>
            <a:off x="6135688" y="2792413"/>
            <a:ext cx="2362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2100" b="1">
                <a:solidFill>
                  <a:srgbClr val="FF3300"/>
                </a:solidFill>
                <a:latin typeface="Cambria" pitchFamily="18" charset="0"/>
                <a:cs typeface="Times New Roman" pitchFamily="18" charset="0"/>
              </a:rPr>
              <a:t>Coada de </a:t>
            </a:r>
            <a:r>
              <a:rPr lang="en-US" altLang="en-US" sz="2100" b="1" i="1">
                <a:solidFill>
                  <a:srgbClr val="FF3300"/>
                </a:solidFill>
                <a:latin typeface="Cambria" pitchFamily="18" charset="0"/>
                <a:cs typeface="Times New Roman" pitchFamily="18" charset="0"/>
              </a:rPr>
              <a:t>I</a:t>
            </a:r>
            <a:r>
              <a:rPr lang="ro-RO" altLang="en-US" sz="2100" b="1" i="1">
                <a:solidFill>
                  <a:srgbClr val="FF3300"/>
                </a:solidFill>
                <a:latin typeface="Cambria" pitchFamily="18" charset="0"/>
                <a:cs typeface="Times New Roman" pitchFamily="18" charset="0"/>
              </a:rPr>
              <a:t>/</a:t>
            </a:r>
            <a:r>
              <a:rPr lang="en-US" altLang="en-US" sz="2100" b="1" i="1">
                <a:solidFill>
                  <a:srgbClr val="FF3300"/>
                </a:solidFill>
                <a:latin typeface="Cambria" pitchFamily="18" charset="0"/>
                <a:cs typeface="Times New Roman" pitchFamily="18" charset="0"/>
              </a:rPr>
              <a:t>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66092829-3460-470B-A528-125DFA54FB4A}" type="slidenum">
              <a:rPr lang="en-US" altLang="en-US" sz="1600" smtClean="0">
                <a:latin typeface="Cambria" pitchFamily="18" charset="0"/>
              </a:rPr>
              <a:pPr>
                <a:spcBef>
                  <a:spcPct val="0"/>
                </a:spcBef>
                <a:buFontTx/>
                <a:buNone/>
              </a:pPr>
              <a:t>19</a:t>
            </a:fld>
            <a:endParaRPr lang="en-US" altLang="en-US" sz="1600">
              <a:latin typeface="Cambria" pitchFamily="18" charset="0"/>
            </a:endParaRPr>
          </a:p>
        </p:txBody>
      </p:sp>
      <p:sp>
        <p:nvSpPr>
          <p:cNvPr id="20483" name="Rectangle 4"/>
          <p:cNvSpPr>
            <a:spLocks noChangeArrowheads="1"/>
          </p:cNvSpPr>
          <p:nvPr/>
        </p:nvSpPr>
        <p:spPr bwMode="auto">
          <a:xfrm>
            <a:off x="228600" y="1295400"/>
            <a:ext cx="8610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indent="-228600">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Unicode MS" pitchFamily="34" charset="-128"/>
              <a:buNone/>
            </a:pPr>
            <a:endParaRPr lang="ro-RO" altLang="en-US" sz="2200" b="1" dirty="0">
              <a:latin typeface="Cambria" pitchFamily="18" charset="0"/>
              <a:cs typeface="Times New Roman" pitchFamily="18" charset="0"/>
            </a:endParaRPr>
          </a:p>
          <a:p>
            <a:pPr algn="just">
              <a:buFont typeface="Arial Unicode MS" pitchFamily="34" charset="-128"/>
              <a:buNone/>
            </a:pPr>
            <a:r>
              <a:rPr lang="ro-RO" altLang="en-US" sz="2200" dirty="0">
                <a:latin typeface="Cambria" pitchFamily="18" charset="0"/>
                <a:cs typeface="Times New Roman" pitchFamily="18" charset="0"/>
              </a:rPr>
              <a:t>Decide ce joburi/procese trebuie admise în coada gata de execuţie. În momentul în care un  program trebuie să se execute, admiterea acestuia în cadrul proceselor ce se vor executa este fie autorizat, fie amânat de către planificatorul pe termen lung. </a:t>
            </a:r>
            <a:endParaRPr lang="en-US" altLang="en-US" sz="2200" dirty="0">
              <a:latin typeface="Cambria" pitchFamily="18" charset="0"/>
              <a:cs typeface="Times New Roman" pitchFamily="18" charset="0"/>
            </a:endParaRPr>
          </a:p>
          <a:p>
            <a:pPr algn="just">
              <a:buFont typeface="Arial Unicode MS" pitchFamily="34" charset="-128"/>
              <a:buNone/>
            </a:pPr>
            <a:endParaRPr lang="en-US" altLang="en-US" sz="2200" dirty="0">
              <a:latin typeface="Cambria" pitchFamily="18" charset="0"/>
              <a:cs typeface="Times New Roman" pitchFamily="18" charset="0"/>
            </a:endParaRPr>
          </a:p>
          <a:p>
            <a:pPr algn="just">
              <a:buFont typeface="Arial Unicode MS" pitchFamily="34" charset="-128"/>
              <a:buNone/>
            </a:pPr>
            <a:r>
              <a:rPr lang="ro-RO" altLang="en-US" sz="2200" dirty="0">
                <a:latin typeface="Cambria" pitchFamily="18" charset="0"/>
                <a:cs typeface="Times New Roman" pitchFamily="18" charset="0"/>
              </a:rPr>
              <a:t>În acest mod, planificatorul hotărăşte ce procese vor rula pe sistem precum şi gradul de concurenţă suportat la un moment dat (un număr mai mare sau mai mic de procese sunt executate concurent şi modul de împărţire a acestora în </a:t>
            </a:r>
            <a:r>
              <a:rPr lang="ro-RO" altLang="en-US" sz="2200" i="1" dirty="0">
                <a:latin typeface="Cambria" pitchFamily="18" charset="0"/>
                <a:cs typeface="Times New Roman" pitchFamily="18" charset="0"/>
              </a:rPr>
              <a:t>procese I/0 </a:t>
            </a:r>
            <a:r>
              <a:rPr lang="en-US" altLang="en-US" sz="2200" i="1" dirty="0">
                <a:latin typeface="Cambria" pitchFamily="18" charset="0"/>
                <a:cs typeface="Times New Roman" pitchFamily="18" charset="0"/>
              </a:rPr>
              <a:t>intensive</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şi </a:t>
            </a:r>
            <a:r>
              <a:rPr lang="ro-RO" altLang="en-US" sz="2200" i="1" dirty="0">
                <a:latin typeface="Cambria" pitchFamily="18" charset="0"/>
                <a:cs typeface="Times New Roman" pitchFamily="18" charset="0"/>
              </a:rPr>
              <a:t>CPU intensive</a:t>
            </a:r>
            <a:r>
              <a:rPr lang="en-US" altLang="en-US" sz="2200" dirty="0">
                <a:latin typeface="Cambria" pitchFamily="18" charset="0"/>
                <a:cs typeface="Times New Roman" pitchFamily="18" charset="0"/>
              </a:rPr>
              <a:t>).</a:t>
            </a:r>
            <a:r>
              <a:rPr lang="ro-RO" altLang="en-US" sz="2200" dirty="0">
                <a:latin typeface="Cambria" pitchFamily="18" charset="0"/>
                <a:cs typeface="Times New Roman" pitchFamily="18" charset="0"/>
              </a:rPr>
              <a:t> </a:t>
            </a:r>
            <a:endParaRPr lang="en-US" altLang="en-US" sz="2200" dirty="0">
              <a:latin typeface="Cambria" pitchFamily="18" charset="0"/>
              <a:cs typeface="Times New Roman" pitchFamily="18" charset="0"/>
            </a:endParaRPr>
          </a:p>
          <a:p>
            <a:pPr algn="just">
              <a:buFont typeface="Arial Unicode MS" pitchFamily="34" charset="-128"/>
              <a:buNone/>
            </a:pPr>
            <a:endParaRPr lang="en-US" altLang="en-US" sz="2200" dirty="0">
              <a:latin typeface="Cambria" pitchFamily="18" charset="0"/>
              <a:cs typeface="Times New Roman" pitchFamily="18" charset="0"/>
            </a:endParaRPr>
          </a:p>
        </p:txBody>
      </p:sp>
      <p:sp>
        <p:nvSpPr>
          <p:cNvPr id="20484" name="Rectangle 11"/>
          <p:cNvSpPr>
            <a:spLocks noChangeArrowheads="1"/>
          </p:cNvSpPr>
          <p:nvPr/>
        </p:nvSpPr>
        <p:spPr bwMode="auto">
          <a:xfrm>
            <a:off x="685800" y="228600"/>
            <a:ext cx="5029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Unicode MS" pitchFamily="34" charset="-128"/>
              <a:buNone/>
            </a:pPr>
            <a:r>
              <a:rPr lang="ro-RO" altLang="en-US" sz="2600" b="1">
                <a:latin typeface="Cambria" pitchFamily="18" charset="0"/>
                <a:cs typeface="Times New Roman" pitchFamily="18" charset="0"/>
              </a:rPr>
              <a:t>Tipuri de planificatori: Planificator</a:t>
            </a:r>
            <a:r>
              <a:rPr lang="en-US" altLang="en-US" sz="2600" b="1">
                <a:latin typeface="Cambria" pitchFamily="18" charset="0"/>
                <a:cs typeface="Times New Roman" pitchFamily="18" charset="0"/>
              </a:rPr>
              <a:t>ul</a:t>
            </a:r>
            <a:r>
              <a:rPr lang="ro-RO" altLang="en-US" sz="2600" b="1">
                <a:latin typeface="Cambria" pitchFamily="18" charset="0"/>
                <a:cs typeface="Times New Roman" pitchFamily="18" charset="0"/>
              </a:rPr>
              <a:t> pe termen lung</a:t>
            </a:r>
            <a:endParaRPr lang="en-US" altLang="en-US" sz="2600" b="1">
              <a:latin typeface="Cambria"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idx="1"/>
          </p:nvPr>
        </p:nvSpPr>
        <p:spPr>
          <a:xfrm>
            <a:off x="228600" y="2209800"/>
            <a:ext cx="8458200" cy="3429000"/>
          </a:xfrm>
        </p:spPr>
        <p:txBody>
          <a:bodyPr>
            <a:normAutofit/>
          </a:bodyPr>
          <a:lstStyle/>
          <a:p>
            <a:pPr>
              <a:lnSpc>
                <a:spcPct val="120000"/>
              </a:lnSpc>
            </a:pPr>
            <a:r>
              <a:rPr lang="ro-RO" altLang="en-US" sz="2800" dirty="0">
                <a:latin typeface="Cambria" pitchFamily="18" charset="0"/>
                <a:cs typeface="Times New Roman" pitchFamily="18" charset="0"/>
              </a:rPr>
              <a:t>Definiţie</a:t>
            </a:r>
          </a:p>
          <a:p>
            <a:pPr>
              <a:lnSpc>
                <a:spcPct val="120000"/>
              </a:lnSpc>
            </a:pPr>
            <a:r>
              <a:rPr lang="ro-RO" altLang="en-US" sz="2800" dirty="0">
                <a:latin typeface="Cambria" pitchFamily="18" charset="0"/>
                <a:cs typeface="Times New Roman" pitchFamily="18" charset="0"/>
              </a:rPr>
              <a:t>Cu ce se ocupă?</a:t>
            </a:r>
          </a:p>
          <a:p>
            <a:pPr>
              <a:lnSpc>
                <a:spcPct val="120000"/>
              </a:lnSpc>
            </a:pPr>
            <a:r>
              <a:rPr lang="ro-RO" altLang="en-US" sz="2800" dirty="0">
                <a:latin typeface="Cambria" pitchFamily="18" charset="0"/>
                <a:cs typeface="Times New Roman" pitchFamily="18" charset="0"/>
              </a:rPr>
              <a:t>Planificarea proceselor</a:t>
            </a:r>
            <a:endParaRPr lang="en-US" altLang="en-US" sz="2800" dirty="0">
              <a:latin typeface="Cambria" pitchFamily="18" charset="0"/>
              <a:cs typeface="Times New Roman" pitchFamily="18" charset="0"/>
            </a:endParaRPr>
          </a:p>
          <a:p>
            <a:pPr>
              <a:lnSpc>
                <a:spcPct val="120000"/>
              </a:lnSpc>
            </a:pPr>
            <a:r>
              <a:rPr lang="ro-RO" altLang="en-US" sz="2800" dirty="0">
                <a:latin typeface="Cambria" pitchFamily="18" charset="0"/>
                <a:cs typeface="Times New Roman" pitchFamily="18" charset="0"/>
              </a:rPr>
              <a:t>Comunicaţia între procese</a:t>
            </a:r>
            <a:endParaRPr lang="en-US" altLang="en-US" sz="2800" dirty="0">
              <a:latin typeface="Cambria" pitchFamily="18" charset="0"/>
              <a:cs typeface="Times New Roman" pitchFamily="18" charset="0"/>
            </a:endParaRPr>
          </a:p>
        </p:txBody>
      </p:sp>
      <p:sp>
        <p:nvSpPr>
          <p:cNvPr id="3074"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9135729-6D82-4E3F-88F6-2E535D1B6857}" type="slidenum">
              <a:rPr lang="en-US" altLang="en-US" sz="1600" smtClean="0"/>
              <a:pPr>
                <a:spcBef>
                  <a:spcPct val="0"/>
                </a:spcBef>
                <a:buFontTx/>
                <a:buNone/>
              </a:pPr>
              <a:t>2</a:t>
            </a:fld>
            <a:endParaRPr lang="en-US" altLang="en-US" sz="1600" dirty="0"/>
          </a:p>
        </p:txBody>
      </p:sp>
      <p:sp>
        <p:nvSpPr>
          <p:cNvPr id="3076" name="Rectangle 3"/>
          <p:cNvSpPr>
            <a:spLocks noChangeArrowheads="1"/>
          </p:cNvSpPr>
          <p:nvPr/>
        </p:nvSpPr>
        <p:spPr bwMode="auto">
          <a:xfrm>
            <a:off x="838200" y="41366"/>
            <a:ext cx="7772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4000" b="1" dirty="0" err="1">
                <a:latin typeface="Cambria" pitchFamily="18" charset="0"/>
                <a:cs typeface="Times New Roman" pitchFamily="18" charset="0"/>
              </a:rPr>
              <a:t>Sistemul</a:t>
            </a:r>
            <a:r>
              <a:rPr lang="en-US" altLang="en-US" sz="4000" b="1" dirty="0">
                <a:latin typeface="Cambria" pitchFamily="18" charset="0"/>
                <a:cs typeface="Times New Roman" pitchFamily="18" charset="0"/>
              </a:rPr>
              <a:t> de </a:t>
            </a:r>
            <a:r>
              <a:rPr lang="en-US" altLang="en-US" sz="4000" b="1" dirty="0" err="1">
                <a:latin typeface="Cambria" pitchFamily="18" charset="0"/>
                <a:cs typeface="Times New Roman" pitchFamily="18" charset="0"/>
              </a:rPr>
              <a:t>operare</a:t>
            </a:r>
            <a:r>
              <a:rPr lang="en-US" altLang="en-US" sz="4000" b="1" dirty="0">
                <a:latin typeface="Cambria" pitchFamily="18" charset="0"/>
                <a:cs typeface="Times New Roman" pitchFamily="18" charset="0"/>
              </a:rPr>
              <a:t> </a:t>
            </a:r>
            <a:r>
              <a:rPr lang="ro-RO" altLang="en-US" sz="4000" b="1" dirty="0">
                <a:latin typeface="Cambria" pitchFamily="18" charset="0"/>
                <a:cs typeface="Times New Roman" pitchFamily="18" charset="0"/>
              </a:rPr>
              <a:t>şi procesele</a:t>
            </a:r>
            <a:endParaRPr lang="en-US" altLang="en-US" sz="4000" b="1" dirty="0">
              <a:latin typeface="Cambria"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9A317245-3073-414E-BA91-AF2A631B5A49}" type="slidenum">
              <a:rPr lang="en-US" altLang="en-US" sz="1600" smtClean="0">
                <a:latin typeface="Cambria" pitchFamily="18" charset="0"/>
              </a:rPr>
              <a:pPr>
                <a:spcBef>
                  <a:spcPct val="0"/>
                </a:spcBef>
                <a:buFontTx/>
                <a:buNone/>
              </a:pPr>
              <a:t>20</a:t>
            </a:fld>
            <a:endParaRPr lang="en-US" altLang="en-US" sz="1600">
              <a:latin typeface="Cambria" pitchFamily="18" charset="0"/>
            </a:endParaRPr>
          </a:p>
        </p:txBody>
      </p:sp>
      <p:sp>
        <p:nvSpPr>
          <p:cNvPr id="21507" name="Rectangle 2"/>
          <p:cNvSpPr>
            <a:spLocks noChangeArrowheads="1"/>
          </p:cNvSpPr>
          <p:nvPr/>
        </p:nvSpPr>
        <p:spPr bwMode="auto">
          <a:xfrm>
            <a:off x="228600" y="914400"/>
            <a:ext cx="8610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indent="-228600">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Unicode MS" pitchFamily="34" charset="-128"/>
              <a:buNone/>
            </a:pPr>
            <a:endParaRPr lang="ro-RO" altLang="en-US" sz="2200" b="1">
              <a:latin typeface="Cambria" pitchFamily="18" charset="0"/>
              <a:cs typeface="Times New Roman" pitchFamily="18" charset="0"/>
            </a:endParaRPr>
          </a:p>
          <a:p>
            <a:pPr algn="just">
              <a:buFont typeface="Arial Unicode MS" pitchFamily="34" charset="-128"/>
              <a:buNone/>
            </a:pPr>
            <a:r>
              <a:rPr lang="en-US" altLang="en-US" sz="2200">
                <a:latin typeface="Cambria" pitchFamily="18" charset="0"/>
                <a:cs typeface="Times New Roman" pitchFamily="18" charset="0"/>
              </a:rPr>
              <a:t>Pentru un sistem desktop nu exist</a:t>
            </a:r>
            <a:r>
              <a:rPr lang="ro-RO" altLang="en-US" sz="2200">
                <a:latin typeface="Cambria" pitchFamily="18" charset="0"/>
                <a:cs typeface="Times New Roman" pitchFamily="18" charset="0"/>
              </a:rPr>
              <a:t>ă practic un astfel de planificator, iar procesele sunt admise în sistem în mod automat. Acest planificator este utilizat în cazul sistemelor </a:t>
            </a:r>
            <a:r>
              <a:rPr lang="ro-RO" altLang="en-US" sz="2200" b="1" i="1">
                <a:latin typeface="Cambria" pitchFamily="18" charset="0"/>
                <a:cs typeface="Times New Roman" pitchFamily="18" charset="0"/>
              </a:rPr>
              <a:t>real-time</a:t>
            </a:r>
            <a:r>
              <a:rPr lang="en-US" altLang="en-US" sz="2200" b="1" i="1">
                <a:latin typeface="Cambria" pitchFamily="18" charset="0"/>
                <a:cs typeface="Times New Roman" pitchFamily="18" charset="0"/>
              </a:rPr>
              <a:t> </a:t>
            </a:r>
            <a:r>
              <a:rPr lang="en-US" altLang="en-US" sz="2200" i="1">
                <a:latin typeface="Cambria" pitchFamily="18" charset="0"/>
                <a:cs typeface="Times New Roman" pitchFamily="18" charset="0"/>
              </a:rPr>
              <a:t>(sau </a:t>
            </a:r>
            <a:r>
              <a:rPr lang="ro-RO" altLang="en-US" sz="2200" i="1">
                <a:latin typeface="Cambria" pitchFamily="18" charset="0"/>
                <a:cs typeface="Times New Roman" pitchFamily="18" charset="0"/>
              </a:rPr>
              <a:t>în cazul supercomputerelor</a:t>
            </a:r>
            <a:r>
              <a:rPr lang="en-US" altLang="en-US" sz="2200" i="1">
                <a:latin typeface="Cambria" pitchFamily="18" charset="0"/>
                <a:cs typeface="Times New Roman" pitchFamily="18" charset="0"/>
              </a:rPr>
              <a:t>)</a:t>
            </a:r>
            <a:r>
              <a:rPr lang="ro-RO" altLang="en-US" sz="2200">
                <a:latin typeface="Cambria" pitchFamily="18" charset="0"/>
                <a:cs typeface="Times New Roman" pitchFamily="18" charset="0"/>
              </a:rPr>
              <a:t>, caz în care capacitatea sistemului de a satisface termenele limită ale proceselor poate fi compromisă în cazul în care sunt admise mai mult procese decât este cazul. </a:t>
            </a:r>
          </a:p>
          <a:p>
            <a:pPr algn="just">
              <a:buFont typeface="Arial Unicode MS" pitchFamily="34" charset="-128"/>
              <a:buNone/>
            </a:pPr>
            <a:endParaRPr lang="ro-RO" altLang="en-US" sz="2200">
              <a:latin typeface="Cambria" pitchFamily="18" charset="0"/>
              <a:cs typeface="Times New Roman" pitchFamily="18" charset="0"/>
            </a:endParaRPr>
          </a:p>
          <a:p>
            <a:pPr algn="just">
              <a:buFont typeface="Arial Unicode MS" pitchFamily="34" charset="-128"/>
              <a:buNone/>
            </a:pPr>
            <a:r>
              <a:rPr lang="ro-RO" altLang="en-US" sz="2200">
                <a:latin typeface="Cambria" pitchFamily="18" charset="0"/>
                <a:cs typeface="Times New Roman" pitchFamily="18" charset="0"/>
              </a:rPr>
              <a:t>Caracteristici principale:</a:t>
            </a:r>
          </a:p>
          <a:p>
            <a:pPr algn="just"/>
            <a:r>
              <a:rPr lang="ro-RO" altLang="en-US" sz="2200">
                <a:latin typeface="Cambria" pitchFamily="18" charset="0"/>
                <a:cs typeface="Times New Roman" pitchFamily="18" charset="0"/>
              </a:rPr>
              <a:t>Rulează rareori </a:t>
            </a:r>
            <a:r>
              <a:rPr lang="en-US" altLang="en-US" sz="2200">
                <a:latin typeface="Cambria" pitchFamily="18" charset="0"/>
                <a:cs typeface="Times New Roman" pitchFamily="18" charset="0"/>
              </a:rPr>
              <a:t>(</a:t>
            </a:r>
            <a:r>
              <a:rPr lang="ro-RO" altLang="en-US" sz="2200">
                <a:latin typeface="Cambria" pitchFamily="18" charset="0"/>
                <a:cs typeface="Times New Roman" pitchFamily="18" charset="0"/>
              </a:rPr>
              <a:t>atunci când</a:t>
            </a:r>
            <a:r>
              <a:rPr lang="en-US" altLang="en-US" sz="2200">
                <a:latin typeface="Cambria" pitchFamily="18" charset="0"/>
                <a:cs typeface="Times New Roman" pitchFamily="18" charset="0"/>
              </a:rPr>
              <a:t> job</a:t>
            </a:r>
            <a:r>
              <a:rPr lang="ro-RO" altLang="en-US" sz="2200">
                <a:latin typeface="Cambria" pitchFamily="18" charset="0"/>
                <a:cs typeface="Times New Roman" pitchFamily="18" charset="0"/>
              </a:rPr>
              <a:t>-ul vine din memorie</a:t>
            </a:r>
            <a:r>
              <a:rPr lang="en-US" altLang="en-US" sz="2200">
                <a:latin typeface="Cambria" pitchFamily="18" charset="0"/>
                <a:cs typeface="Times New Roman" pitchFamily="18" charset="0"/>
              </a:rPr>
              <a:t>)</a:t>
            </a:r>
          </a:p>
          <a:p>
            <a:pPr algn="just"/>
            <a:r>
              <a:rPr lang="en-US" altLang="en-US" sz="2200">
                <a:latin typeface="Cambria" pitchFamily="18" charset="0"/>
                <a:cs typeface="Times New Roman" pitchFamily="18" charset="0"/>
              </a:rPr>
              <a:t>Control</a:t>
            </a:r>
            <a:r>
              <a:rPr lang="ro-RO" altLang="en-US" sz="2200">
                <a:latin typeface="Cambria" pitchFamily="18" charset="0"/>
                <a:cs typeface="Times New Roman" pitchFamily="18" charset="0"/>
              </a:rPr>
              <a:t>ează</a:t>
            </a:r>
            <a:r>
              <a:rPr lang="en-US" altLang="en-US" sz="2200">
                <a:latin typeface="Cambria" pitchFamily="18" charset="0"/>
                <a:cs typeface="Times New Roman" pitchFamily="18" charset="0"/>
              </a:rPr>
              <a:t> </a:t>
            </a:r>
            <a:r>
              <a:rPr lang="ro-RO" altLang="en-US" sz="2200">
                <a:latin typeface="Cambria" pitchFamily="18" charset="0"/>
                <a:cs typeface="Times New Roman" pitchFamily="18" charset="0"/>
              </a:rPr>
              <a:t>gradul de multiprogramare</a:t>
            </a:r>
          </a:p>
          <a:p>
            <a:pPr algn="just">
              <a:buFont typeface="Arial Unicode MS" pitchFamily="34" charset="-128"/>
              <a:buNone/>
            </a:pPr>
            <a:endParaRPr lang="en-US" altLang="en-US" sz="2200">
              <a:latin typeface="Cambria" pitchFamily="18" charset="0"/>
              <a:cs typeface="Times New Roman" pitchFamily="18" charset="0"/>
            </a:endParaRPr>
          </a:p>
        </p:txBody>
      </p:sp>
      <p:sp>
        <p:nvSpPr>
          <p:cNvPr id="21508" name="Rectangle 11"/>
          <p:cNvSpPr>
            <a:spLocks noChangeArrowheads="1"/>
          </p:cNvSpPr>
          <p:nvPr/>
        </p:nvSpPr>
        <p:spPr bwMode="auto">
          <a:xfrm>
            <a:off x="4114800" y="228600"/>
            <a:ext cx="5029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Unicode MS" pitchFamily="34" charset="-128"/>
              <a:buNone/>
            </a:pPr>
            <a:r>
              <a:rPr lang="ro-RO" altLang="en-US" sz="2800" b="1">
                <a:latin typeface="Cambria" pitchFamily="18" charset="0"/>
                <a:cs typeface="Times New Roman" pitchFamily="18" charset="0"/>
              </a:rPr>
              <a:t>Planificator</a:t>
            </a:r>
            <a:r>
              <a:rPr lang="en-US" altLang="en-US" sz="2800" b="1">
                <a:latin typeface="Cambria" pitchFamily="18" charset="0"/>
                <a:cs typeface="Times New Roman" pitchFamily="18" charset="0"/>
              </a:rPr>
              <a:t>ul</a:t>
            </a:r>
            <a:r>
              <a:rPr lang="ro-RO" altLang="en-US" sz="2800" b="1">
                <a:latin typeface="Cambria" pitchFamily="18" charset="0"/>
                <a:cs typeface="Times New Roman" pitchFamily="18" charset="0"/>
              </a:rPr>
              <a:t> pe termen lung</a:t>
            </a:r>
            <a:endParaRPr lang="en-US" altLang="en-US" sz="2800" b="1">
              <a:latin typeface="Cambria"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xfrm>
            <a:off x="6553200" y="6248400"/>
            <a:ext cx="1804988" cy="533400"/>
          </a:xfr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5F22B89C-21F0-4D58-8F55-394934442004}" type="slidenum">
              <a:rPr lang="en-US" altLang="en-US" sz="1600" smtClean="0">
                <a:latin typeface="Cambria" pitchFamily="18" charset="0"/>
              </a:rPr>
              <a:pPr>
                <a:spcBef>
                  <a:spcPct val="0"/>
                </a:spcBef>
                <a:buFontTx/>
                <a:buNone/>
              </a:pPr>
              <a:t>21</a:t>
            </a:fld>
            <a:endParaRPr lang="en-US" altLang="en-US" sz="1600">
              <a:latin typeface="Cambria" pitchFamily="18" charset="0"/>
            </a:endParaRPr>
          </a:p>
        </p:txBody>
      </p:sp>
      <p:sp>
        <p:nvSpPr>
          <p:cNvPr id="22531" name="Rectangle 3"/>
          <p:cNvSpPr>
            <a:spLocks noChangeArrowheads="1"/>
          </p:cNvSpPr>
          <p:nvPr/>
        </p:nvSpPr>
        <p:spPr bwMode="auto">
          <a:xfrm>
            <a:off x="457200" y="16764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28600">
              <a:spcBef>
                <a:spcPct val="20000"/>
              </a:spcBef>
              <a:buFont typeface="Arial Unicode MS" pitchFamily="34" charset="-128"/>
              <a:buChar char="•"/>
              <a:defRPr sz="3200">
                <a:solidFill>
                  <a:schemeClr val="tx1"/>
                </a:solidFill>
                <a:latin typeface="Arial" charset="0"/>
              </a:defRPr>
            </a:lvl1pPr>
            <a:lvl2pPr marL="800100" indent="-45720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Unicode MS" pitchFamily="34" charset="-128"/>
              <a:buNone/>
            </a:pPr>
            <a:r>
              <a:rPr lang="ro-RO" altLang="en-US" sz="2200" dirty="0">
                <a:latin typeface="Cambria" pitchFamily="18" charset="0"/>
                <a:cs typeface="Times New Roman" pitchFamily="18" charset="0"/>
              </a:rPr>
              <a:t>	În cazul sistemelor desktop nu avem nevoie de un planificator pe termen lung, astfel că se folosește un așa numit </a:t>
            </a:r>
            <a:r>
              <a:rPr lang="ro-RO" altLang="en-US" sz="2200" b="1" i="1" dirty="0">
                <a:latin typeface="Cambria" pitchFamily="18" charset="0"/>
                <a:cs typeface="Times New Roman" pitchFamily="18" charset="0"/>
              </a:rPr>
              <a:t>planificator pe termen scurt </a:t>
            </a:r>
            <a:r>
              <a:rPr lang="ro-RO" altLang="en-US" sz="2200" dirty="0">
                <a:latin typeface="Cambria" pitchFamily="18" charset="0"/>
                <a:cs typeface="Times New Roman" pitchFamily="18" charset="0"/>
              </a:rPr>
              <a:t>(</a:t>
            </a:r>
            <a:r>
              <a:rPr lang="ro-RO" altLang="en-US" sz="2200" i="1" dirty="0">
                <a:latin typeface="Cambria" pitchFamily="18" charset="0"/>
                <a:cs typeface="Times New Roman" pitchFamily="18" charset="0"/>
              </a:rPr>
              <a:t>dispatcher</a:t>
            </a:r>
            <a:r>
              <a:rPr lang="ro-RO" altLang="en-US" sz="2200" dirty="0">
                <a:latin typeface="Cambria" pitchFamily="18" charset="0"/>
                <a:cs typeface="Times New Roman" pitchFamily="18" charset="0"/>
              </a:rPr>
              <a:t>). Acesta este invocat ori de câte ori apare un eveniment, astfel încât acest lucru poate conduce la întreruperea procesului curent aflat în execuție. 	</a:t>
            </a:r>
          </a:p>
          <a:p>
            <a:pPr algn="just">
              <a:buFont typeface="Arial Unicode MS" pitchFamily="34" charset="-128"/>
              <a:buNone/>
            </a:pPr>
            <a:r>
              <a:rPr lang="ro-RO" altLang="en-US" sz="2200" dirty="0">
                <a:latin typeface="Cambria" pitchFamily="18" charset="0"/>
                <a:cs typeface="Times New Roman" pitchFamily="18" charset="0"/>
              </a:rPr>
              <a:t>	Planificatorul pe termen scurt alege din coada gata de execuție procesele ce vor rula. Deoarece este apelat intens, trebuie să fie simplu, scurt și eficient.</a:t>
            </a:r>
            <a:endParaRPr lang="en-US" altLang="en-US" sz="2200" dirty="0">
              <a:latin typeface="Cambria" pitchFamily="18" charset="0"/>
              <a:cs typeface="Times New Roman" pitchFamily="18" charset="0"/>
            </a:endParaRPr>
          </a:p>
          <a:p>
            <a:pPr algn="just">
              <a:buFont typeface="Arial Unicode MS" pitchFamily="34" charset="-128"/>
              <a:buNone/>
            </a:pPr>
            <a:r>
              <a:rPr lang="ro-RO" altLang="en-US" sz="2200" dirty="0">
                <a:latin typeface="Cambria" pitchFamily="18" charset="0"/>
                <a:cs typeface="Times New Roman" pitchFamily="18" charset="0"/>
              </a:rPr>
              <a:t>	</a:t>
            </a:r>
            <a:r>
              <a:rPr lang="ro-RO" altLang="en-US" sz="2200" b="1" dirty="0">
                <a:latin typeface="Cambria" pitchFamily="18" charset="0"/>
                <a:cs typeface="Times New Roman" pitchFamily="18" charset="0"/>
              </a:rPr>
              <a:t>Planificatorul pe termen mediu </a:t>
            </a:r>
            <a:r>
              <a:rPr lang="ro-RO" altLang="en-US" sz="2200" dirty="0">
                <a:latin typeface="Cambria" pitchFamily="18" charset="0"/>
                <a:cs typeface="Times New Roman" pitchFamily="18" charset="0"/>
              </a:rPr>
              <a:t>se ocupă cu acțiunea de </a:t>
            </a:r>
            <a:r>
              <a:rPr lang="ro-RO" altLang="en-US" sz="2200" i="1" dirty="0">
                <a:latin typeface="Cambria" pitchFamily="18" charset="0"/>
                <a:cs typeface="Times New Roman" pitchFamily="18" charset="0"/>
              </a:rPr>
              <a:t>swapping. </a:t>
            </a:r>
            <a:r>
              <a:rPr lang="ro-RO" altLang="en-US" sz="2200" dirty="0">
                <a:latin typeface="Cambria" pitchFamily="18" charset="0"/>
                <a:cs typeface="Times New Roman" pitchFamily="18" charset="0"/>
              </a:rPr>
              <a:t>Atunci când se eliberează memorie, SO analizează lista proceselor suspendate și decide care dintre acestea se va încărca în memorie de pe disc.</a:t>
            </a:r>
            <a:endParaRPr lang="en-US" altLang="en-US" sz="2200" b="1" dirty="0">
              <a:latin typeface="Cambria" pitchFamily="18" charset="0"/>
              <a:cs typeface="Times New Roman" pitchFamily="18" charset="0"/>
            </a:endParaRPr>
          </a:p>
        </p:txBody>
      </p:sp>
      <p:sp>
        <p:nvSpPr>
          <p:cNvPr id="22532" name="Rectangle 1"/>
          <p:cNvSpPr>
            <a:spLocks noChangeArrowheads="1"/>
          </p:cNvSpPr>
          <p:nvPr/>
        </p:nvSpPr>
        <p:spPr bwMode="auto">
          <a:xfrm>
            <a:off x="2971800" y="381000"/>
            <a:ext cx="5126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just">
              <a:spcBef>
                <a:spcPct val="20000"/>
              </a:spcBef>
              <a:buFont typeface="Arial Unicode MS" pitchFamily="34" charset="-128"/>
              <a:buNone/>
            </a:pPr>
            <a:r>
              <a:rPr lang="ro-RO" altLang="en-US" sz="2800" b="1">
                <a:latin typeface="Cambria" pitchFamily="18" charset="0"/>
                <a:cs typeface="Times New Roman" pitchFamily="18" charset="0"/>
              </a:rPr>
              <a:t>Planificator</a:t>
            </a:r>
            <a:r>
              <a:rPr lang="en-US" altLang="en-US" sz="2800" b="1">
                <a:latin typeface="Cambria" pitchFamily="18" charset="0"/>
                <a:cs typeface="Times New Roman" pitchFamily="18" charset="0"/>
              </a:rPr>
              <a:t>ul</a:t>
            </a:r>
            <a:r>
              <a:rPr lang="ro-RO" altLang="en-US" sz="2800" b="1">
                <a:latin typeface="Cambria" pitchFamily="18" charset="0"/>
                <a:cs typeface="Times New Roman" pitchFamily="18" charset="0"/>
              </a:rPr>
              <a:t> pe termen scurt</a:t>
            </a:r>
            <a:endParaRPr lang="en-US" altLang="en-US" sz="2800" b="1">
              <a:latin typeface="Cambria"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A926F0FC-FECF-434C-8B88-BC6438A4F5B5}" type="slidenum">
              <a:rPr lang="en-US" altLang="en-US" sz="1600" smtClean="0">
                <a:latin typeface="Cambria" pitchFamily="18" charset="0"/>
              </a:rPr>
              <a:pPr>
                <a:spcBef>
                  <a:spcPct val="0"/>
                </a:spcBef>
                <a:buFontTx/>
                <a:buNone/>
              </a:pPr>
              <a:t>22</a:t>
            </a:fld>
            <a:endParaRPr lang="en-US" altLang="en-US" sz="1600">
              <a:latin typeface="Cambria" pitchFamily="18" charset="0"/>
            </a:endParaRPr>
          </a:p>
        </p:txBody>
      </p:sp>
      <p:sp>
        <p:nvSpPr>
          <p:cNvPr id="23555" name="Rectangle 3"/>
          <p:cNvSpPr>
            <a:spLocks noChangeArrowheads="1"/>
          </p:cNvSpPr>
          <p:nvPr/>
        </p:nvSpPr>
        <p:spPr bwMode="auto">
          <a:xfrm>
            <a:off x="457200" y="1219200"/>
            <a:ext cx="8305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00050" indent="-400050">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Unicode MS" pitchFamily="34" charset="-128"/>
              <a:buNone/>
            </a:pPr>
            <a:r>
              <a:rPr lang="ro-RO" altLang="en-US" sz="2200">
                <a:latin typeface="Cambria" pitchFamily="18" charset="0"/>
                <a:cs typeface="Times New Roman" pitchFamily="18" charset="0"/>
              </a:rPr>
              <a:t>Pentru ca un dispozitiv să funcţioneze trebuie ca procesele asociate să fie gata de execuţie şi să se poată muta dintr-o stare în alta</a:t>
            </a:r>
            <a:r>
              <a:rPr lang="en-US" altLang="en-US" sz="2200">
                <a:latin typeface="Cambria" pitchFamily="18" charset="0"/>
                <a:cs typeface="Times New Roman" pitchFamily="18" charset="0"/>
              </a:rPr>
              <a:t>.</a:t>
            </a:r>
          </a:p>
        </p:txBody>
      </p:sp>
      <p:pic>
        <p:nvPicPr>
          <p:cNvPr id="23556" name="Picture 10"/>
          <p:cNvPicPr>
            <a:picLocks noChangeAspect="1" noChangeArrowheads="1"/>
          </p:cNvPicPr>
          <p:nvPr/>
        </p:nvPicPr>
        <p:blipFill>
          <a:blip r:embed="rId2">
            <a:extLst>
              <a:ext uri="{28A0092B-C50C-407E-A947-70E740481C1C}">
                <a14:useLocalDpi xmlns:a14="http://schemas.microsoft.com/office/drawing/2010/main" val="0"/>
              </a:ext>
            </a:extLst>
          </a:blip>
          <a:srcRect l="526" t="14200" r="777" b="14200"/>
          <a:stretch>
            <a:fillRect/>
          </a:stretch>
        </p:blipFill>
        <p:spPr bwMode="auto">
          <a:xfrm>
            <a:off x="2057400" y="2879725"/>
            <a:ext cx="6854825" cy="3140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7" name="Text Box 12"/>
          <p:cNvSpPr txBox="1">
            <a:spLocks noChangeArrowheads="1"/>
          </p:cNvSpPr>
          <p:nvPr/>
        </p:nvSpPr>
        <p:spPr bwMode="auto">
          <a:xfrm>
            <a:off x="2401888" y="6235700"/>
            <a:ext cx="5722937"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800" b="1">
                <a:latin typeface="Cambria" pitchFamily="18" charset="0"/>
                <a:cs typeface="Times New Roman" pitchFamily="18" charset="0"/>
              </a:rPr>
              <a:t>Fig</a:t>
            </a:r>
            <a:r>
              <a:rPr lang="ro-RO" altLang="en-US" sz="1800" b="1">
                <a:latin typeface="Cambria" pitchFamily="18" charset="0"/>
                <a:cs typeface="Times New Roman" pitchFamily="18" charset="0"/>
              </a:rPr>
              <a:t>ura</a:t>
            </a:r>
            <a:r>
              <a:rPr lang="en-US" altLang="en-US" sz="1800" b="1">
                <a:latin typeface="Cambria" pitchFamily="18" charset="0"/>
                <a:cs typeface="Times New Roman" pitchFamily="18" charset="0"/>
              </a:rPr>
              <a:t> 8</a:t>
            </a:r>
            <a:r>
              <a:rPr lang="ro-RO" altLang="en-US" sz="1800" b="1">
                <a:latin typeface="Cambria" pitchFamily="18" charset="0"/>
                <a:cs typeface="Times New Roman" pitchFamily="18" charset="0"/>
              </a:rPr>
              <a:t>. Modul de “îmbinare” a acestor componente</a:t>
            </a:r>
            <a:endParaRPr lang="en-US" altLang="en-US" sz="1800" b="1">
              <a:latin typeface="Cambria" pitchFamily="18" charset="0"/>
              <a:cs typeface="Times New Roman" pitchFamily="18" charset="0"/>
            </a:endParaRPr>
          </a:p>
          <a:p>
            <a:pPr>
              <a:spcBef>
                <a:spcPct val="0"/>
              </a:spcBef>
              <a:buFontTx/>
              <a:buNone/>
            </a:pPr>
            <a:endParaRPr lang="en-US" altLang="en-US" sz="1800" b="1">
              <a:latin typeface="Cambria" pitchFamily="18" charset="0"/>
              <a:cs typeface="Times New Roman" pitchFamily="18" charset="0"/>
            </a:endParaRPr>
          </a:p>
        </p:txBody>
      </p:sp>
      <p:sp>
        <p:nvSpPr>
          <p:cNvPr id="23558" name="Text Box 16"/>
          <p:cNvSpPr txBox="1">
            <a:spLocks noChangeArrowheads="1"/>
          </p:cNvSpPr>
          <p:nvPr/>
        </p:nvSpPr>
        <p:spPr bwMode="auto">
          <a:xfrm>
            <a:off x="2286000" y="5410200"/>
            <a:ext cx="208121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b="1">
                <a:solidFill>
                  <a:srgbClr val="FF6600"/>
                </a:solidFill>
                <a:latin typeface="Cambria" pitchFamily="18" charset="0"/>
                <a:cs typeface="Times New Roman" pitchFamily="18" charset="0"/>
              </a:rPr>
              <a:t>Handler</a:t>
            </a:r>
            <a:r>
              <a:rPr lang="ro-RO" altLang="en-US" sz="1400" b="1">
                <a:solidFill>
                  <a:srgbClr val="FF6600"/>
                </a:solidFill>
                <a:latin typeface="Cambria" pitchFamily="18" charset="0"/>
                <a:cs typeface="Times New Roman" pitchFamily="18" charset="0"/>
              </a:rPr>
              <a:t> de întreruperi</a:t>
            </a:r>
            <a:endParaRPr lang="en-US" altLang="en-US" sz="1400" b="1">
              <a:solidFill>
                <a:srgbClr val="FF6600"/>
              </a:solidFill>
              <a:latin typeface="Cambria" pitchFamily="18" charset="0"/>
              <a:cs typeface="Times New Roman" pitchFamily="18" charset="0"/>
            </a:endParaRPr>
          </a:p>
        </p:txBody>
      </p:sp>
      <p:sp>
        <p:nvSpPr>
          <p:cNvPr id="23559" name="Text Box 18"/>
          <p:cNvSpPr txBox="1">
            <a:spLocks noChangeArrowheads="1"/>
          </p:cNvSpPr>
          <p:nvPr/>
        </p:nvSpPr>
        <p:spPr bwMode="auto">
          <a:xfrm>
            <a:off x="990600" y="3200400"/>
            <a:ext cx="12954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1400" b="1">
                <a:solidFill>
                  <a:srgbClr val="FF6600"/>
                </a:solidFill>
                <a:latin typeface="Cambria" pitchFamily="18" charset="0"/>
                <a:cs typeface="Times New Roman" pitchFamily="18" charset="0"/>
              </a:rPr>
              <a:t>Planificator pe termen scurt</a:t>
            </a:r>
            <a:endParaRPr lang="en-US" altLang="en-US" sz="1400" b="1">
              <a:solidFill>
                <a:srgbClr val="FF6600"/>
              </a:solidFill>
              <a:latin typeface="Cambria" pitchFamily="18" charset="0"/>
              <a:cs typeface="Times New Roman" pitchFamily="18" charset="0"/>
            </a:endParaRPr>
          </a:p>
        </p:txBody>
      </p:sp>
      <p:sp>
        <p:nvSpPr>
          <p:cNvPr id="23560" name="Rectangle 22"/>
          <p:cNvSpPr>
            <a:spLocks noChangeArrowheads="1"/>
          </p:cNvSpPr>
          <p:nvPr/>
        </p:nvSpPr>
        <p:spPr bwMode="auto">
          <a:xfrm>
            <a:off x="4217988" y="228600"/>
            <a:ext cx="3316287"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80000"/>
              </a:lnSpc>
              <a:buFont typeface="Arial Unicode MS" pitchFamily="34" charset="-128"/>
              <a:buNone/>
            </a:pPr>
            <a:r>
              <a:rPr lang="ro-RO" altLang="en-US" sz="2800" b="1">
                <a:latin typeface="Cambria" pitchFamily="18" charset="0"/>
                <a:cs typeface="Times New Roman" pitchFamily="18" charset="0"/>
              </a:rPr>
              <a:t>Handler-ul de întreruperi</a:t>
            </a:r>
            <a:endParaRPr lang="en-US" altLang="en-US" sz="2800">
              <a:latin typeface="Cambria" pitchFamily="18" charset="0"/>
              <a:cs typeface="Times New Roman" pitchFamily="18" charset="0"/>
            </a:endParaRPr>
          </a:p>
        </p:txBody>
      </p:sp>
      <p:sp>
        <p:nvSpPr>
          <p:cNvPr id="23561" name="Text Box 23"/>
          <p:cNvSpPr txBox="1">
            <a:spLocks noChangeArrowheads="1"/>
          </p:cNvSpPr>
          <p:nvPr/>
        </p:nvSpPr>
        <p:spPr bwMode="auto">
          <a:xfrm>
            <a:off x="7848600" y="4114800"/>
            <a:ext cx="12954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1400" b="1">
                <a:solidFill>
                  <a:srgbClr val="FF6600"/>
                </a:solidFill>
                <a:latin typeface="Cambria" pitchFamily="18" charset="0"/>
                <a:cs typeface="Times New Roman" pitchFamily="18" charset="0"/>
              </a:rPr>
              <a:t>Planificator pe termen scurt</a:t>
            </a:r>
            <a:endParaRPr lang="en-US" altLang="en-US" sz="1400" b="1">
              <a:solidFill>
                <a:srgbClr val="FF6600"/>
              </a:solidFill>
              <a:latin typeface="Cambria" pitchFamily="18" charset="0"/>
              <a:cs typeface="Times New Roman" pitchFamily="18" charset="0"/>
            </a:endParaRPr>
          </a:p>
        </p:txBody>
      </p:sp>
      <p:sp>
        <p:nvSpPr>
          <p:cNvPr id="23562" name="Text Box 24"/>
          <p:cNvSpPr txBox="1">
            <a:spLocks noChangeArrowheads="1"/>
          </p:cNvSpPr>
          <p:nvPr/>
        </p:nvSpPr>
        <p:spPr bwMode="auto">
          <a:xfrm>
            <a:off x="2362200" y="4130675"/>
            <a:ext cx="16764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1400" b="1">
                <a:solidFill>
                  <a:srgbClr val="FF6600"/>
                </a:solidFill>
                <a:latin typeface="Cambria" pitchFamily="18" charset="0"/>
                <a:cs typeface="Times New Roman" pitchFamily="18" charset="0"/>
              </a:rPr>
              <a:t>Planificator pe termen mediu</a:t>
            </a:r>
            <a:endParaRPr lang="en-US" altLang="en-US" sz="1400" b="1">
              <a:solidFill>
                <a:srgbClr val="FF6600"/>
              </a:solidFill>
              <a:latin typeface="Cambria" pitchFamily="18" charset="0"/>
              <a:cs typeface="Times New Roman" pitchFamily="18" charset="0"/>
            </a:endParaRPr>
          </a:p>
        </p:txBody>
      </p:sp>
      <p:sp>
        <p:nvSpPr>
          <p:cNvPr id="23563" name="Text Box 25"/>
          <p:cNvSpPr txBox="1">
            <a:spLocks noChangeArrowheads="1"/>
          </p:cNvSpPr>
          <p:nvPr/>
        </p:nvSpPr>
        <p:spPr bwMode="auto">
          <a:xfrm>
            <a:off x="2438400" y="4816475"/>
            <a:ext cx="152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1400" b="1">
                <a:solidFill>
                  <a:srgbClr val="FF6600"/>
                </a:solidFill>
                <a:latin typeface="Cambria" pitchFamily="18" charset="0"/>
                <a:cs typeface="Times New Roman" pitchFamily="18" charset="0"/>
              </a:rPr>
              <a:t>Planificator pe termen lung</a:t>
            </a:r>
            <a:endParaRPr lang="en-US" altLang="en-US" sz="1400" b="1">
              <a:solidFill>
                <a:srgbClr val="FF6600"/>
              </a:solidFill>
              <a:latin typeface="Cambria"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788BD71-AB42-4D22-9D66-5911A8170FF0}" type="slidenum">
              <a:rPr lang="en-US" altLang="en-US" sz="1600" smtClean="0">
                <a:latin typeface="Cambria" pitchFamily="18" charset="0"/>
              </a:rPr>
              <a:pPr>
                <a:spcBef>
                  <a:spcPct val="0"/>
                </a:spcBef>
                <a:buFontTx/>
                <a:buNone/>
              </a:pPr>
              <a:t>23</a:t>
            </a:fld>
            <a:endParaRPr lang="en-US" altLang="en-US" sz="1600">
              <a:latin typeface="Cambria" pitchFamily="18" charset="0"/>
            </a:endParaRPr>
          </a:p>
        </p:txBody>
      </p:sp>
      <p:sp>
        <p:nvSpPr>
          <p:cNvPr id="25603" name="Rectangle 4"/>
          <p:cNvSpPr>
            <a:spLocks noChangeArrowheads="1"/>
          </p:cNvSpPr>
          <p:nvPr/>
        </p:nvSpPr>
        <p:spPr bwMode="auto">
          <a:xfrm>
            <a:off x="304800" y="1295400"/>
            <a:ext cx="86868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7150" indent="-57150">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marL="342900" indent="-342900" algn="just">
              <a:spcBef>
                <a:spcPct val="20000"/>
              </a:spcBef>
              <a:buFont typeface="Arial" panose="020B0604020202020204" pitchFamily="34" charset="0"/>
              <a:buChar char="•"/>
              <a:defRPr/>
            </a:pPr>
            <a:r>
              <a:rPr lang="ro-RO" altLang="en-US" sz="2200" dirty="0">
                <a:latin typeface="Cambria" panose="02040503050406030204" pitchFamily="18" charset="0"/>
                <a:cs typeface="Times New Roman" pitchFamily="18" charset="0"/>
              </a:rPr>
              <a:t>Relațiile dintre procese sunt arborescente. Orice proces poate da naștere altui proces (numit </a:t>
            </a:r>
            <a:r>
              <a:rPr lang="ro-RO" altLang="en-US" sz="2200" i="1" dirty="0">
                <a:latin typeface="Cambria" panose="02040503050406030204" pitchFamily="18" charset="0"/>
                <a:cs typeface="Times New Roman" pitchFamily="18" charset="0"/>
              </a:rPr>
              <a:t>proces copil</a:t>
            </a:r>
            <a:r>
              <a:rPr lang="ro-RO" altLang="en-US" sz="2200" dirty="0">
                <a:latin typeface="Cambria" panose="02040503050406030204" pitchFamily="18" charset="0"/>
                <a:cs typeface="Times New Roman" pitchFamily="18" charset="0"/>
              </a:rPr>
              <a:t>).</a:t>
            </a:r>
          </a:p>
          <a:p>
            <a:pPr marL="342900" indent="-342900" algn="just">
              <a:spcBef>
                <a:spcPct val="20000"/>
              </a:spcBef>
              <a:buFont typeface="Arial" panose="020B0604020202020204" pitchFamily="34" charset="0"/>
              <a:buChar char="•"/>
              <a:defRPr/>
            </a:pPr>
            <a:r>
              <a:rPr lang="ro-RO" altLang="en-US" sz="2200" dirty="0">
                <a:latin typeface="Cambria" panose="02040503050406030204" pitchFamily="18" charset="0"/>
                <a:cs typeface="Times New Roman" pitchFamily="18" charset="0"/>
              </a:rPr>
              <a:t>Există schimburi între relaţiile copil</a:t>
            </a:r>
            <a:r>
              <a:rPr lang="en-US" altLang="en-US" sz="2200" dirty="0">
                <a:latin typeface="Cambria" panose="02040503050406030204" pitchFamily="18" charset="0"/>
                <a:cs typeface="Times New Roman" pitchFamily="18" charset="0"/>
              </a:rPr>
              <a:t>/</a:t>
            </a:r>
            <a:r>
              <a:rPr lang="ro-RO" altLang="en-US" sz="2200" dirty="0">
                <a:latin typeface="Cambria" panose="02040503050406030204" pitchFamily="18" charset="0"/>
                <a:cs typeface="Times New Roman" pitchFamily="18" charset="0"/>
              </a:rPr>
              <a:t>părinte</a:t>
            </a:r>
            <a:r>
              <a:rPr lang="en-US" altLang="en-US" sz="2200" dirty="0">
                <a:latin typeface="Cambria" panose="02040503050406030204" pitchFamily="18" charset="0"/>
                <a:cs typeface="Times New Roman" pitchFamily="18" charset="0"/>
              </a:rPr>
              <a:t>.</a:t>
            </a:r>
          </a:p>
          <a:p>
            <a:pPr marL="342900" indent="-342900" algn="just">
              <a:spcBef>
                <a:spcPct val="20000"/>
              </a:spcBef>
              <a:buFont typeface="Arial" panose="020B0604020202020204" pitchFamily="34" charset="0"/>
              <a:buChar char="•"/>
              <a:defRPr/>
            </a:pPr>
            <a:r>
              <a:rPr lang="en-US" altLang="en-US" sz="2200" dirty="0">
                <a:latin typeface="Cambria" panose="02040503050406030204" pitchFamily="18" charset="0"/>
                <a:cs typeface="Times New Roman" pitchFamily="18" charset="0"/>
              </a:rPr>
              <a:t>P</a:t>
            </a:r>
            <a:r>
              <a:rPr lang="ro-RO" altLang="en-US" sz="2200" dirty="0">
                <a:latin typeface="Cambria" panose="02040503050406030204" pitchFamily="18" charset="0"/>
                <a:cs typeface="Times New Roman" pitchFamily="18" charset="0"/>
              </a:rPr>
              <a:t>ărintele poate rula concurent cu copilul sau poate aştepta terminarea execuţiei acestuia din urmă</a:t>
            </a:r>
            <a:r>
              <a:rPr lang="en-US" altLang="en-US" sz="2200" dirty="0">
                <a:latin typeface="Cambria" panose="02040503050406030204" pitchFamily="18" charset="0"/>
                <a:cs typeface="Times New Roman" pitchFamily="18" charset="0"/>
              </a:rPr>
              <a:t>.</a:t>
            </a:r>
          </a:p>
          <a:p>
            <a:pPr marL="342900" indent="-342900" algn="just">
              <a:spcBef>
                <a:spcPct val="20000"/>
              </a:spcBef>
              <a:buFont typeface="Arial" panose="020B0604020202020204" pitchFamily="34" charset="0"/>
              <a:buChar char="•"/>
              <a:defRPr/>
            </a:pPr>
            <a:r>
              <a:rPr lang="en-US" altLang="en-US" sz="2200" dirty="0">
                <a:latin typeface="Cambria" panose="02040503050406030204" pitchFamily="18" charset="0"/>
                <a:cs typeface="Times New Roman" pitchFamily="18" charset="0"/>
              </a:rPr>
              <a:t>C</a:t>
            </a:r>
            <a:r>
              <a:rPr lang="ro-RO" altLang="en-US" sz="2200" dirty="0">
                <a:latin typeface="Cambria" panose="02040503050406030204" pitchFamily="18" charset="0"/>
                <a:cs typeface="Times New Roman" pitchFamily="18" charset="0"/>
              </a:rPr>
              <a:t>opilul poate partaja </a:t>
            </a:r>
            <a:r>
              <a:rPr lang="en-US" altLang="en-US" sz="2200" dirty="0">
                <a:latin typeface="Cambria" panose="02040503050406030204" pitchFamily="18" charset="0"/>
                <a:cs typeface="Times New Roman" pitchFamily="18" charset="0"/>
              </a:rPr>
              <a:t>(fork/join)</a:t>
            </a:r>
            <a:r>
              <a:rPr lang="ro-RO" altLang="en-US" sz="2200" dirty="0">
                <a:latin typeface="Cambria" panose="02040503050406030204" pitchFamily="18" charset="0"/>
                <a:cs typeface="Times New Roman" pitchFamily="18" charset="0"/>
              </a:rPr>
              <a:t> toate resursele părintelui sau doar o parte dintre acestea </a:t>
            </a:r>
            <a:r>
              <a:rPr lang="en-US" altLang="en-US" sz="2200" dirty="0">
                <a:latin typeface="Cambria" panose="02040503050406030204" pitchFamily="18" charset="0"/>
                <a:cs typeface="Times New Roman" pitchFamily="18" charset="0"/>
              </a:rPr>
              <a:t>(UNIX).</a:t>
            </a:r>
          </a:p>
          <a:p>
            <a:pPr marL="342900" indent="-342900" algn="just">
              <a:spcBef>
                <a:spcPct val="20000"/>
              </a:spcBef>
              <a:buFont typeface="Arial" panose="020B0604020202020204" pitchFamily="34" charset="0"/>
              <a:buChar char="•"/>
              <a:defRPr/>
            </a:pPr>
            <a:r>
              <a:rPr lang="en-US" altLang="en-US" sz="2200" dirty="0">
                <a:latin typeface="Cambria" panose="02040503050406030204" pitchFamily="18" charset="0"/>
                <a:cs typeface="Times New Roman" pitchFamily="18" charset="0"/>
              </a:rPr>
              <a:t>P</a:t>
            </a:r>
            <a:r>
              <a:rPr lang="ro-RO" altLang="en-US" sz="2200" dirty="0">
                <a:latin typeface="Cambria" panose="02040503050406030204" pitchFamily="18" charset="0"/>
                <a:cs typeface="Times New Roman" pitchFamily="18" charset="0"/>
              </a:rPr>
              <a:t>ărintele poate “omorî”</a:t>
            </a:r>
            <a:r>
              <a:rPr lang="en-US" altLang="en-US" sz="2200" dirty="0">
                <a:latin typeface="Cambria" panose="02040503050406030204" pitchFamily="18" charset="0"/>
                <a:cs typeface="Times New Roman" pitchFamily="18" charset="0"/>
              </a:rPr>
              <a:t> </a:t>
            </a:r>
            <a:r>
              <a:rPr lang="ro-RO" altLang="en-US" sz="2200" dirty="0">
                <a:latin typeface="Cambria" panose="02040503050406030204" pitchFamily="18" charset="0"/>
                <a:cs typeface="Times New Roman" pitchFamily="18" charset="0"/>
              </a:rPr>
              <a:t>copilul </a:t>
            </a:r>
            <a:r>
              <a:rPr lang="en-US" altLang="en-US" sz="2200" dirty="0">
                <a:latin typeface="Cambria" panose="02040503050406030204" pitchFamily="18" charset="0"/>
                <a:cs typeface="Times New Roman" pitchFamily="18" charset="0"/>
              </a:rPr>
              <a:t>(</a:t>
            </a:r>
            <a:r>
              <a:rPr lang="ro-RO" altLang="en-US" sz="2200" dirty="0">
                <a:latin typeface="Cambria" panose="02040503050406030204" pitchFamily="18" charset="0"/>
                <a:cs typeface="Times New Roman" pitchFamily="18" charset="0"/>
              </a:rPr>
              <a:t>în momentul în care nu mai este nevoie de el sau dacă şi-a depăşit resursele alocate</a:t>
            </a:r>
            <a:r>
              <a:rPr lang="en-US" altLang="en-US" sz="2200" dirty="0">
                <a:latin typeface="Cambria" panose="02040503050406030204" pitchFamily="18" charset="0"/>
                <a:cs typeface="Times New Roman" pitchFamily="18" charset="0"/>
              </a:rPr>
              <a:t>)</a:t>
            </a:r>
            <a:r>
              <a:rPr lang="ro-RO" altLang="en-US" sz="2200" dirty="0">
                <a:latin typeface="Cambria" panose="02040503050406030204" pitchFamily="18" charset="0"/>
                <a:cs typeface="Times New Roman" pitchFamily="18" charset="0"/>
              </a:rPr>
              <a:t>.</a:t>
            </a:r>
            <a:endParaRPr lang="en-US" altLang="en-US" sz="2200" dirty="0">
              <a:latin typeface="Cambria" panose="02040503050406030204" pitchFamily="18" charset="0"/>
              <a:cs typeface="Times New Roman" pitchFamily="18" charset="0"/>
            </a:endParaRPr>
          </a:p>
          <a:p>
            <a:pPr marL="342900" indent="-342900" algn="just">
              <a:spcBef>
                <a:spcPct val="20000"/>
              </a:spcBef>
              <a:buFont typeface="Arial" panose="020B0604020202020204" pitchFamily="34" charset="0"/>
              <a:buChar char="•"/>
              <a:defRPr/>
            </a:pPr>
            <a:r>
              <a:rPr lang="ro-RO" altLang="en-US" sz="2200" dirty="0">
                <a:latin typeface="Cambria" panose="02040503050406030204" pitchFamily="18" charset="0"/>
                <a:cs typeface="Times New Roman" pitchFamily="18" charset="0"/>
              </a:rPr>
              <a:t>Moartea </a:t>
            </a:r>
            <a:r>
              <a:rPr lang="ro-RO" altLang="en-US" sz="2200" i="1" dirty="0">
                <a:latin typeface="Cambria" panose="02040503050406030204" pitchFamily="18" charset="0"/>
                <a:cs typeface="Times New Roman" pitchFamily="18" charset="0"/>
              </a:rPr>
              <a:t>procesului părinte</a:t>
            </a:r>
            <a:r>
              <a:rPr lang="ro-RO" altLang="en-US" sz="2200" dirty="0">
                <a:latin typeface="Cambria" panose="02040503050406030204" pitchFamily="18" charset="0"/>
                <a:cs typeface="Times New Roman" pitchFamily="18" charset="0"/>
              </a:rPr>
              <a:t> implică, de regulă, moartea </a:t>
            </a:r>
            <a:r>
              <a:rPr lang="ro-RO" altLang="en-US" sz="2200" i="1" dirty="0">
                <a:latin typeface="Cambria" panose="02040503050406030204" pitchFamily="18" charset="0"/>
                <a:cs typeface="Times New Roman" pitchFamily="18" charset="0"/>
              </a:rPr>
              <a:t>procesului copil</a:t>
            </a:r>
            <a:r>
              <a:rPr lang="en-US" altLang="en-US" sz="2200" dirty="0">
                <a:latin typeface="Cambria" panose="02040503050406030204" pitchFamily="18" charset="0"/>
                <a:cs typeface="Times New Roman" pitchFamily="18" charset="0"/>
              </a:rPr>
              <a:t>.</a:t>
            </a:r>
          </a:p>
          <a:p>
            <a:pPr marL="0" indent="0" algn="just">
              <a:spcBef>
                <a:spcPct val="20000"/>
              </a:spcBef>
              <a:defRPr/>
            </a:pPr>
            <a:endParaRPr lang="en-US" altLang="en-US" sz="2200" dirty="0">
              <a:latin typeface="Cambria" panose="02040503050406030204" pitchFamily="18" charset="0"/>
              <a:cs typeface="Times New Roman" pitchFamily="18" charset="0"/>
            </a:endParaRPr>
          </a:p>
        </p:txBody>
      </p:sp>
      <p:sp>
        <p:nvSpPr>
          <p:cNvPr id="24580" name="Rectangle 12"/>
          <p:cNvSpPr>
            <a:spLocks noChangeArrowheads="1"/>
          </p:cNvSpPr>
          <p:nvPr/>
        </p:nvSpPr>
        <p:spPr bwMode="auto">
          <a:xfrm>
            <a:off x="5105400" y="1524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2800" b="1">
                <a:solidFill>
                  <a:srgbClr val="FF3300"/>
                </a:solidFill>
                <a:latin typeface="Cambria" pitchFamily="18" charset="0"/>
                <a:cs typeface="Times New Roman" pitchFamily="18" charset="0"/>
              </a:rPr>
              <a:t>Relaţii între procese</a:t>
            </a:r>
            <a:endParaRPr lang="en-US" altLang="en-US" sz="2800" b="1">
              <a:solidFill>
                <a:srgbClr val="FF3300"/>
              </a:solidFill>
              <a:latin typeface="Cambria"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88473AF-6422-43D3-85A3-503BEE4B7420}" type="slidenum">
              <a:rPr lang="en-US" altLang="en-US" sz="1600" smtClean="0">
                <a:latin typeface="Cambria" pitchFamily="18" charset="0"/>
              </a:rPr>
              <a:pPr>
                <a:spcBef>
                  <a:spcPct val="0"/>
                </a:spcBef>
                <a:buFontTx/>
                <a:buNone/>
              </a:pPr>
              <a:t>24</a:t>
            </a:fld>
            <a:endParaRPr lang="en-US" altLang="en-US" sz="1600">
              <a:latin typeface="Cambria" pitchFamily="18" charset="0"/>
            </a:endParaRPr>
          </a:p>
        </p:txBody>
      </p:sp>
      <p:sp>
        <p:nvSpPr>
          <p:cNvPr id="25603" name="Rectangle 3"/>
          <p:cNvSpPr>
            <a:spLocks noChangeArrowheads="1"/>
          </p:cNvSpPr>
          <p:nvPr/>
        </p:nvSpPr>
        <p:spPr bwMode="auto">
          <a:xfrm>
            <a:off x="457200" y="609600"/>
            <a:ext cx="83058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7150" indent="-57150">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lnSpc>
                <a:spcPct val="30000"/>
              </a:lnSpc>
              <a:buFont typeface="Arial Unicode MS" pitchFamily="34" charset="-128"/>
              <a:buNone/>
            </a:pPr>
            <a:endParaRPr lang="en-US" altLang="en-US" sz="2200">
              <a:latin typeface="Cambria" pitchFamily="18" charset="0"/>
              <a:cs typeface="Times New Roman" pitchFamily="18" charset="0"/>
            </a:endParaRPr>
          </a:p>
          <a:p>
            <a:pPr algn="just">
              <a:buFont typeface="Arial Unicode MS" pitchFamily="34" charset="-128"/>
              <a:buNone/>
            </a:pPr>
            <a:r>
              <a:rPr lang="ro-RO" altLang="en-US" sz="2200">
                <a:latin typeface="Cambria" pitchFamily="18" charset="0"/>
                <a:cs typeface="Times New Roman" pitchFamily="18" charset="0"/>
              </a:rPr>
              <a:t>Există două metode de bază pentru comunicarea între procese</a:t>
            </a:r>
            <a:r>
              <a:rPr lang="en-US" altLang="en-US" sz="2200">
                <a:latin typeface="Cambria" pitchFamily="18" charset="0"/>
                <a:cs typeface="Times New Roman" pitchFamily="18" charset="0"/>
              </a:rPr>
              <a:t>:</a:t>
            </a:r>
          </a:p>
          <a:p>
            <a:pPr algn="just">
              <a:buFont typeface="Arial Unicode MS" pitchFamily="34" charset="-128"/>
              <a:buNone/>
            </a:pPr>
            <a:r>
              <a:rPr lang="en-US" altLang="en-US" sz="2200">
                <a:latin typeface="Cambria" pitchFamily="18" charset="0"/>
                <a:cs typeface="Times New Roman" pitchFamily="18" charset="0"/>
              </a:rPr>
              <a:t> </a:t>
            </a:r>
            <a:r>
              <a:rPr lang="ro-RO" altLang="en-US" sz="2200" b="1">
                <a:latin typeface="Cambria" pitchFamily="18" charset="0"/>
                <a:cs typeface="Times New Roman" pitchFamily="18" charset="0"/>
              </a:rPr>
              <a:t>- Memorie partajată </a:t>
            </a:r>
            <a:r>
              <a:rPr lang="en-US" altLang="en-US" sz="2200">
                <a:latin typeface="Cambria" pitchFamily="18" charset="0"/>
                <a:cs typeface="Times New Roman" pitchFamily="18" charset="0"/>
              </a:rPr>
              <a:t>– </a:t>
            </a:r>
            <a:r>
              <a:rPr lang="ro-RO" altLang="en-US" sz="2200">
                <a:latin typeface="Cambria" pitchFamily="18" charset="0"/>
                <a:cs typeface="Times New Roman" pitchFamily="18" charset="0"/>
              </a:rPr>
              <a:t>modalitate rapidă</a:t>
            </a:r>
            <a:r>
              <a:rPr lang="en-US" altLang="en-US" sz="2200">
                <a:latin typeface="Cambria" pitchFamily="18" charset="0"/>
                <a:cs typeface="Times New Roman" pitchFamily="18" charset="0"/>
              </a:rPr>
              <a:t>/</a:t>
            </a:r>
            <a:r>
              <a:rPr lang="ro-RO" altLang="en-US" sz="2200">
                <a:latin typeface="Cambria" pitchFamily="18" charset="0"/>
                <a:cs typeface="Times New Roman" pitchFamily="18" charset="0"/>
              </a:rPr>
              <a:t>fără transfer de date</a:t>
            </a:r>
            <a:endParaRPr lang="en-US" altLang="en-US" sz="2200">
              <a:latin typeface="Cambria" pitchFamily="18" charset="0"/>
              <a:cs typeface="Times New Roman" pitchFamily="18" charset="0"/>
            </a:endParaRPr>
          </a:p>
          <a:p>
            <a:pPr algn="just">
              <a:buFont typeface="Arial Unicode MS" pitchFamily="34" charset="-128"/>
              <a:buNone/>
            </a:pPr>
            <a:r>
              <a:rPr lang="ro-RO" altLang="en-US" sz="2200" b="1">
                <a:latin typeface="Cambria" pitchFamily="18" charset="0"/>
                <a:cs typeface="Times New Roman" pitchFamily="18" charset="0"/>
              </a:rPr>
              <a:t> - Transfer de mesaje</a:t>
            </a:r>
            <a:r>
              <a:rPr lang="en-US" altLang="en-US" sz="2200">
                <a:latin typeface="Cambria" pitchFamily="18" charset="0"/>
                <a:cs typeface="Times New Roman" pitchFamily="18" charset="0"/>
              </a:rPr>
              <a:t> – </a:t>
            </a:r>
            <a:r>
              <a:rPr lang="ro-RO" altLang="en-US" sz="2200">
                <a:latin typeface="Cambria" pitchFamily="18" charset="0"/>
                <a:cs typeface="Times New Roman" pitchFamily="18" charset="0"/>
              </a:rPr>
              <a:t>modalitate </a:t>
            </a:r>
            <a:r>
              <a:rPr lang="en-US" altLang="en-US" sz="2200">
                <a:latin typeface="Cambria" pitchFamily="18" charset="0"/>
                <a:cs typeface="Times New Roman" pitchFamily="18" charset="0"/>
              </a:rPr>
              <a:t>distribu</a:t>
            </a:r>
            <a:r>
              <a:rPr lang="ro-RO" altLang="en-US" sz="2200">
                <a:latin typeface="Cambria" pitchFamily="18" charset="0"/>
                <a:cs typeface="Times New Roman" pitchFamily="18" charset="0"/>
              </a:rPr>
              <a:t>i</a:t>
            </a:r>
            <a:r>
              <a:rPr lang="en-US" altLang="en-US" sz="2200">
                <a:latin typeface="Cambria" pitchFamily="18" charset="0"/>
                <a:cs typeface="Times New Roman" pitchFamily="18" charset="0"/>
              </a:rPr>
              <a:t>t</a:t>
            </a:r>
            <a:r>
              <a:rPr lang="ro-RO" altLang="en-US" sz="2200">
                <a:latin typeface="Cambria" pitchFamily="18" charset="0"/>
                <a:cs typeface="Times New Roman" pitchFamily="18" charset="0"/>
              </a:rPr>
              <a:t>ă</a:t>
            </a:r>
            <a:r>
              <a:rPr lang="en-US" altLang="en-US" sz="2200">
                <a:latin typeface="Cambria" pitchFamily="18" charset="0"/>
                <a:cs typeface="Times New Roman" pitchFamily="18" charset="0"/>
              </a:rPr>
              <a:t>/</a:t>
            </a:r>
            <a:r>
              <a:rPr lang="ro-RO" altLang="en-US" sz="2200">
                <a:latin typeface="Cambria" pitchFamily="18" charset="0"/>
                <a:cs typeface="Times New Roman" pitchFamily="18" charset="0"/>
              </a:rPr>
              <a:t>o mai bună izolare</a:t>
            </a:r>
            <a:r>
              <a:rPr lang="en-US" altLang="en-US" sz="2200">
                <a:latin typeface="Cambria" pitchFamily="18" charset="0"/>
                <a:cs typeface="Times New Roman" pitchFamily="18" charset="0"/>
              </a:rPr>
              <a:t>.</a:t>
            </a:r>
          </a:p>
        </p:txBody>
      </p:sp>
      <p:sp>
        <p:nvSpPr>
          <p:cNvPr id="25604" name="Rectangle 4"/>
          <p:cNvSpPr>
            <a:spLocks noChangeArrowheads="1"/>
          </p:cNvSpPr>
          <p:nvPr/>
        </p:nvSpPr>
        <p:spPr bwMode="auto">
          <a:xfrm>
            <a:off x="4800600" y="2514600"/>
            <a:ext cx="4114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7150" indent="-57150">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0287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Font typeface="Arial Unicode MS" pitchFamily="34" charset="-128"/>
              <a:buNone/>
            </a:pPr>
            <a:r>
              <a:rPr lang="ro-RO" altLang="en-US" sz="2000" b="1">
                <a:latin typeface="Cambria" pitchFamily="18" charset="0"/>
                <a:cs typeface="Times New Roman" pitchFamily="18" charset="0"/>
              </a:rPr>
              <a:t>Metode de implementare</a:t>
            </a:r>
            <a:r>
              <a:rPr lang="en-US" altLang="en-US" sz="2000" b="1">
                <a:latin typeface="Cambria" pitchFamily="18" charset="0"/>
                <a:cs typeface="Times New Roman" pitchFamily="18" charset="0"/>
              </a:rPr>
              <a:t>:</a:t>
            </a:r>
          </a:p>
          <a:p>
            <a:pPr algn="just">
              <a:buFont typeface="Arial Unicode MS" pitchFamily="34" charset="-128"/>
              <a:buNone/>
            </a:pPr>
            <a:endParaRPr lang="en-US" altLang="en-US" sz="2000">
              <a:latin typeface="Cambria" pitchFamily="18" charset="0"/>
              <a:cs typeface="Times New Roman" pitchFamily="18" charset="0"/>
            </a:endParaRPr>
          </a:p>
          <a:p>
            <a:pPr algn="just">
              <a:buFont typeface="Symbol" pitchFamily="18" charset="2"/>
              <a:buChar char="·"/>
            </a:pPr>
            <a:r>
              <a:rPr lang="ro-RO" altLang="en-US" sz="2000">
                <a:latin typeface="Cambria" pitchFamily="18" charset="0"/>
                <a:cs typeface="Times New Roman" pitchFamily="18" charset="0"/>
              </a:rPr>
              <a:t> </a:t>
            </a:r>
            <a:r>
              <a:rPr lang="en-US" altLang="en-US" sz="2000">
                <a:latin typeface="Cambria" pitchFamily="18" charset="0"/>
                <a:cs typeface="Times New Roman" pitchFamily="18" charset="0"/>
              </a:rPr>
              <a:t>Direct</a:t>
            </a:r>
            <a:r>
              <a:rPr lang="ro-RO" altLang="en-US" sz="2000">
                <a:latin typeface="Cambria" pitchFamily="18" charset="0"/>
                <a:cs typeface="Times New Roman" pitchFamily="18" charset="0"/>
              </a:rPr>
              <a:t>ă sau</a:t>
            </a:r>
            <a:r>
              <a:rPr lang="en-US" altLang="en-US" sz="2000">
                <a:latin typeface="Cambria" pitchFamily="18" charset="0"/>
                <a:cs typeface="Times New Roman" pitchFamily="18" charset="0"/>
              </a:rPr>
              <a:t> indirect</a:t>
            </a:r>
            <a:r>
              <a:rPr lang="ro-RO" altLang="en-US" sz="2000">
                <a:latin typeface="Cambria" pitchFamily="18" charset="0"/>
                <a:cs typeface="Times New Roman" pitchFamily="18" charset="0"/>
              </a:rPr>
              <a:t>ă</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a:t>
            </a:r>
            <a:r>
              <a:rPr lang="en-US" altLang="en-US" sz="2000">
                <a:latin typeface="Cambria" pitchFamily="18" charset="0"/>
                <a:cs typeface="Times New Roman" pitchFamily="18" charset="0"/>
              </a:rPr>
              <a:t> </a:t>
            </a:r>
            <a:r>
              <a:rPr lang="ro-RO" altLang="en-US" sz="2000">
                <a:latin typeface="Cambria" pitchFamily="18" charset="0"/>
                <a:cs typeface="Times New Roman" pitchFamily="18" charset="0"/>
              </a:rPr>
              <a:t>către proces sau în cutia poştală</a:t>
            </a:r>
            <a:r>
              <a:rPr lang="en-US" altLang="en-US" sz="2000">
                <a:latin typeface="Cambria" pitchFamily="18" charset="0"/>
                <a:cs typeface="Times New Roman" pitchFamily="18" charset="0"/>
              </a:rPr>
              <a:t>.</a:t>
            </a:r>
          </a:p>
          <a:p>
            <a:pPr algn="just">
              <a:buFont typeface="Symbol" pitchFamily="18" charset="2"/>
              <a:buChar char="·"/>
            </a:pPr>
            <a:r>
              <a:rPr lang="ro-RO" altLang="en-US" sz="2000">
                <a:latin typeface="Cambria" pitchFamily="18" charset="0"/>
                <a:cs typeface="Times New Roman" pitchFamily="18" charset="0"/>
              </a:rPr>
              <a:t> Mecanism de buffering</a:t>
            </a:r>
            <a:endParaRPr lang="en-US" altLang="en-US" sz="2000">
              <a:latin typeface="Cambria" pitchFamily="18" charset="0"/>
              <a:cs typeface="Times New Roman" pitchFamily="18" charset="0"/>
            </a:endParaRPr>
          </a:p>
          <a:p>
            <a:pPr algn="just">
              <a:buFont typeface="Symbol" pitchFamily="18" charset="2"/>
              <a:buChar char="·"/>
            </a:pPr>
            <a:r>
              <a:rPr lang="ro-RO" altLang="en-US" sz="2000">
                <a:latin typeface="Cambria" pitchFamily="18" charset="0"/>
                <a:cs typeface="Times New Roman" pitchFamily="18" charset="0"/>
              </a:rPr>
              <a:t> Trimiterea prin copiere sau stabilirea unei referinţe</a:t>
            </a:r>
            <a:r>
              <a:rPr lang="en-US" altLang="en-US" sz="2000">
                <a:latin typeface="Cambria" pitchFamily="18" charset="0"/>
                <a:cs typeface="Times New Roman" pitchFamily="18" charset="0"/>
              </a:rPr>
              <a:t>?</a:t>
            </a:r>
          </a:p>
          <a:p>
            <a:pPr algn="just">
              <a:buFont typeface="Symbol" pitchFamily="18" charset="2"/>
              <a:buChar char="·"/>
            </a:pPr>
            <a:r>
              <a:rPr lang="ro-RO" altLang="en-US" sz="2000">
                <a:latin typeface="Cambria" pitchFamily="18" charset="0"/>
                <a:cs typeface="Times New Roman" pitchFamily="18" charset="0"/>
              </a:rPr>
              <a:t> Mesaje de dimensiune fixă sau variabilă</a:t>
            </a:r>
            <a:r>
              <a:rPr lang="en-US" altLang="en-US" sz="2000">
                <a:latin typeface="Cambria" pitchFamily="18" charset="0"/>
                <a:cs typeface="Times New Roman" pitchFamily="18" charset="0"/>
              </a:rPr>
              <a:t>?</a:t>
            </a:r>
          </a:p>
          <a:p>
            <a:pPr lvl="2" algn="just">
              <a:buFontTx/>
              <a:buNone/>
            </a:pPr>
            <a:endParaRPr lang="en-US" altLang="en-US" sz="2000">
              <a:latin typeface="Cambria" pitchFamily="18" charset="0"/>
              <a:cs typeface="Times New Roman" pitchFamily="18" charset="0"/>
            </a:endParaRPr>
          </a:p>
        </p:txBody>
      </p:sp>
      <p:sp>
        <p:nvSpPr>
          <p:cNvPr id="25605" name="Rectangle 5"/>
          <p:cNvSpPr>
            <a:spLocks noChangeArrowheads="1"/>
          </p:cNvSpPr>
          <p:nvPr/>
        </p:nvSpPr>
        <p:spPr bwMode="auto">
          <a:xfrm>
            <a:off x="304800" y="2514600"/>
            <a:ext cx="44958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7150" indent="-57150">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Font typeface="Arial Unicode MS" pitchFamily="34" charset="-128"/>
              <a:buNone/>
            </a:pPr>
            <a:r>
              <a:rPr lang="ro-RO" altLang="en-US" sz="2000" b="1">
                <a:latin typeface="Cambria" pitchFamily="18" charset="0"/>
                <a:cs typeface="Times New Roman" pitchFamily="18" charset="0"/>
              </a:rPr>
              <a:t>Funcţionalităţile legăturilor de comunicaţie</a:t>
            </a:r>
            <a:r>
              <a:rPr lang="en-US" altLang="en-US" sz="2000" b="1">
                <a:latin typeface="Cambria" pitchFamily="18" charset="0"/>
                <a:cs typeface="Times New Roman" pitchFamily="18" charset="0"/>
              </a:rPr>
              <a:t>:</a:t>
            </a:r>
            <a:endParaRPr lang="en-US" altLang="en-US" sz="2000">
              <a:latin typeface="Cambria" pitchFamily="18" charset="0"/>
              <a:cs typeface="Times New Roman" pitchFamily="18" charset="0"/>
            </a:endParaRPr>
          </a:p>
          <a:p>
            <a:pPr>
              <a:lnSpc>
                <a:spcPct val="0"/>
              </a:lnSpc>
              <a:buFont typeface="Arial Unicode MS" pitchFamily="34" charset="-128"/>
              <a:buNone/>
            </a:pPr>
            <a:endParaRPr lang="en-US" altLang="en-US" sz="2000">
              <a:latin typeface="Cambria" pitchFamily="18" charset="0"/>
              <a:cs typeface="Times New Roman" pitchFamily="18" charset="0"/>
            </a:endParaRPr>
          </a:p>
          <a:p>
            <a:pPr>
              <a:buFont typeface="Symbol" pitchFamily="18" charset="2"/>
              <a:buChar char="·"/>
            </a:pPr>
            <a:r>
              <a:rPr lang="ro-RO" altLang="en-US" sz="2000">
                <a:latin typeface="Cambria" pitchFamily="18" charset="0"/>
                <a:cs typeface="Times New Roman" pitchFamily="18" charset="0"/>
              </a:rPr>
              <a:t> Modul de formare a legăturilor</a:t>
            </a:r>
            <a:endParaRPr lang="en-US" altLang="en-US" sz="2000">
              <a:latin typeface="Cambria" pitchFamily="18" charset="0"/>
              <a:cs typeface="Times New Roman" pitchFamily="18" charset="0"/>
            </a:endParaRPr>
          </a:p>
          <a:p>
            <a:pPr>
              <a:buFont typeface="Symbol" pitchFamily="18" charset="2"/>
              <a:buChar char="·"/>
            </a:pPr>
            <a:r>
              <a:rPr lang="ro-RO" altLang="en-US" sz="2000">
                <a:latin typeface="Cambria" pitchFamily="18" charset="0"/>
                <a:cs typeface="Times New Roman" pitchFamily="18" charset="0"/>
              </a:rPr>
              <a:t> Numărul de procese pentru fiecare legătură</a:t>
            </a:r>
            <a:endParaRPr lang="en-US" altLang="en-US" sz="2000">
              <a:latin typeface="Cambria" pitchFamily="18" charset="0"/>
              <a:cs typeface="Times New Roman" pitchFamily="18" charset="0"/>
            </a:endParaRPr>
          </a:p>
          <a:p>
            <a:pPr>
              <a:buFont typeface="Symbol" pitchFamily="18" charset="2"/>
              <a:buChar char="·"/>
            </a:pPr>
            <a:r>
              <a:rPr lang="ro-RO" altLang="en-US" sz="2000">
                <a:latin typeface="Cambria" pitchFamily="18" charset="0"/>
                <a:cs typeface="Times New Roman" pitchFamily="18" charset="0"/>
              </a:rPr>
              <a:t> Numărul de legături pentru fiecare pereche de procese</a:t>
            </a:r>
            <a:endParaRPr lang="en-US" altLang="en-US" sz="2000">
              <a:latin typeface="Cambria" pitchFamily="18" charset="0"/>
              <a:cs typeface="Times New Roman" pitchFamily="18" charset="0"/>
            </a:endParaRPr>
          </a:p>
          <a:p>
            <a:pPr>
              <a:buFont typeface="Symbol" pitchFamily="18" charset="2"/>
              <a:buChar char="·"/>
            </a:pPr>
            <a:r>
              <a:rPr lang="ro-RO" altLang="en-US" sz="2000">
                <a:latin typeface="Cambria" pitchFamily="18" charset="0"/>
                <a:cs typeface="Times New Roman" pitchFamily="18" charset="0"/>
              </a:rPr>
              <a:t> Capacitatea memoriei buffer - pentru ca mesajele să fie stocate într-o coadă de aşteptare</a:t>
            </a:r>
            <a:r>
              <a:rPr lang="en-US" altLang="en-US" sz="2000">
                <a:latin typeface="Cambria" pitchFamily="18" charset="0"/>
                <a:cs typeface="Times New Roman" pitchFamily="18" charset="0"/>
              </a:rPr>
              <a:t>.</a:t>
            </a:r>
          </a:p>
          <a:p>
            <a:pPr>
              <a:buFont typeface="Symbol" pitchFamily="18" charset="2"/>
              <a:buChar char="·"/>
            </a:pPr>
            <a:r>
              <a:rPr lang="ro-RO" altLang="en-US" sz="2000">
                <a:latin typeface="Cambria" pitchFamily="18" charset="0"/>
                <a:cs typeface="Times New Roman" pitchFamily="18" charset="0"/>
              </a:rPr>
              <a:t> Formatul şi dimensiunea mesajelor</a:t>
            </a:r>
            <a:endParaRPr lang="en-US" altLang="en-US" sz="2000">
              <a:latin typeface="Cambria" pitchFamily="18" charset="0"/>
              <a:cs typeface="Times New Roman" pitchFamily="18" charset="0"/>
            </a:endParaRPr>
          </a:p>
          <a:p>
            <a:pPr>
              <a:buFont typeface="Symbol" pitchFamily="18" charset="2"/>
              <a:buChar char="·"/>
            </a:pPr>
            <a:r>
              <a:rPr lang="ro-RO" altLang="en-US" sz="2000">
                <a:latin typeface="Cambria" pitchFamily="18" charset="0"/>
                <a:cs typeface="Times New Roman" pitchFamily="18" charset="0"/>
              </a:rPr>
              <a:t> </a:t>
            </a:r>
            <a:r>
              <a:rPr lang="en-US" altLang="en-US" sz="2000">
                <a:latin typeface="Cambria" pitchFamily="18" charset="0"/>
                <a:cs typeface="Times New Roman" pitchFamily="18" charset="0"/>
              </a:rPr>
              <a:t>Uni</a:t>
            </a:r>
            <a:r>
              <a:rPr lang="ro-RO" altLang="en-US" sz="2000">
                <a:latin typeface="Cambria" pitchFamily="18" charset="0"/>
                <a:cs typeface="Times New Roman" pitchFamily="18" charset="0"/>
              </a:rPr>
              <a:t> sau bi-direcţionale</a:t>
            </a:r>
            <a:endParaRPr lang="en-US" altLang="en-US" sz="2000">
              <a:latin typeface="Cambria" pitchFamily="18" charset="0"/>
              <a:cs typeface="Times New Roman" pitchFamily="18" charset="0"/>
            </a:endParaRPr>
          </a:p>
        </p:txBody>
      </p:sp>
      <p:sp>
        <p:nvSpPr>
          <p:cNvPr id="25606" name="Rectangle 10"/>
          <p:cNvSpPr>
            <a:spLocks noChangeArrowheads="1"/>
          </p:cNvSpPr>
          <p:nvPr/>
        </p:nvSpPr>
        <p:spPr bwMode="auto">
          <a:xfrm>
            <a:off x="4419600" y="145473"/>
            <a:ext cx="4495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2800" b="1" dirty="0">
                <a:solidFill>
                  <a:srgbClr val="FF3300"/>
                </a:solidFill>
                <a:latin typeface="Cambria" pitchFamily="18" charset="0"/>
                <a:cs typeface="Times New Roman" pitchFamily="18" charset="0"/>
              </a:rPr>
              <a:t>Comunicaţia între procese</a:t>
            </a:r>
            <a:endParaRPr lang="en-US" altLang="en-US" sz="2800" b="1" dirty="0">
              <a:solidFill>
                <a:srgbClr val="FF3300"/>
              </a:solidFill>
              <a:latin typeface="Cambria"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p:spPr>
        <p:txBody>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fld id="{54F062B5-C17A-4263-873F-E423B8560BC2}" type="slidenum">
              <a:rPr lang="en-US" altLang="en-US">
                <a:latin typeface="Cambria" panose="02040503050406030204" pitchFamily="18" charset="0"/>
              </a:rPr>
              <a:pPr/>
              <a:t>25</a:t>
            </a:fld>
            <a:endParaRPr lang="en-US" altLang="en-US">
              <a:latin typeface="Cambria" panose="02040503050406030204" pitchFamily="18" charset="0"/>
            </a:endParaRPr>
          </a:p>
        </p:txBody>
      </p:sp>
      <p:sp>
        <p:nvSpPr>
          <p:cNvPr id="28675" name="Rectangle 4"/>
          <p:cNvSpPr>
            <a:spLocks noChangeArrowheads="1"/>
          </p:cNvSpPr>
          <p:nvPr/>
        </p:nvSpPr>
        <p:spPr bwMode="auto">
          <a:xfrm>
            <a:off x="304800" y="829887"/>
            <a:ext cx="86868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57150" indent="-57150">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just">
              <a:lnSpc>
                <a:spcPct val="60000"/>
              </a:lnSpc>
              <a:spcBef>
                <a:spcPct val="20000"/>
              </a:spcBef>
              <a:buFont typeface="Arial Unicode MS" pitchFamily="34" charset="-128"/>
              <a:buNone/>
            </a:pPr>
            <a:endParaRPr lang="en-US" altLang="en-US" sz="2100" dirty="0">
              <a:latin typeface="Cambria" panose="02040503050406030204" pitchFamily="18" charset="0"/>
              <a:cs typeface="Times New Roman" pitchFamily="18" charset="0"/>
            </a:endParaRPr>
          </a:p>
          <a:p>
            <a:pPr algn="just">
              <a:spcBef>
                <a:spcPct val="20000"/>
              </a:spcBef>
              <a:buFont typeface="Arial Unicode MS" pitchFamily="34" charset="-128"/>
              <a:buNone/>
            </a:pPr>
            <a:r>
              <a:rPr lang="en-US" altLang="en-US" sz="2100" dirty="0">
                <a:latin typeface="Cambria" panose="02040503050406030204" pitchFamily="18" charset="0"/>
                <a:cs typeface="Times New Roman" pitchFamily="18" charset="0"/>
              </a:rPr>
              <a:t> 	</a:t>
            </a:r>
            <a:r>
              <a:rPr lang="ro-RO" altLang="en-US" sz="2100" dirty="0">
                <a:latin typeface="Cambria" panose="02040503050406030204" pitchFamily="18" charset="0"/>
                <a:cs typeface="Times New Roman" pitchFamily="18" charset="0"/>
              </a:rPr>
              <a:t>Î</a:t>
            </a:r>
            <a:r>
              <a:rPr lang="en-US" altLang="en-US" sz="2100" dirty="0">
                <a:latin typeface="Cambria" panose="02040503050406030204" pitchFamily="18" charset="0"/>
                <a:cs typeface="Times New Roman" pitchFamily="18" charset="0"/>
              </a:rPr>
              <a:t>n </a:t>
            </a:r>
            <a:r>
              <a:rPr lang="en-US" altLang="en-US" sz="2100" dirty="0" err="1">
                <a:latin typeface="Cambria" panose="02040503050406030204" pitchFamily="18" charset="0"/>
                <a:cs typeface="Times New Roman" pitchFamily="18" charset="0"/>
              </a:rPr>
              <a:t>acest</a:t>
            </a:r>
            <a:r>
              <a:rPr lang="en-US" altLang="en-US" sz="2100" dirty="0">
                <a:latin typeface="Cambria" panose="02040503050406030204" pitchFamily="18" charset="0"/>
                <a:cs typeface="Times New Roman" pitchFamily="18" charset="0"/>
              </a:rPr>
              <a:t> </a:t>
            </a:r>
            <a:r>
              <a:rPr lang="en-US" altLang="en-US" sz="2100" dirty="0" err="1">
                <a:latin typeface="Cambria" panose="02040503050406030204" pitchFamily="18" charset="0"/>
                <a:cs typeface="Times New Roman" pitchFamily="18" charset="0"/>
              </a:rPr>
              <a:t>caz</a:t>
            </a:r>
            <a:r>
              <a:rPr lang="en-US" altLang="en-US" sz="2100" dirty="0">
                <a:latin typeface="Cambria" panose="02040503050406030204" pitchFamily="18" charset="0"/>
                <a:cs typeface="Times New Roman" pitchFamily="18" charset="0"/>
              </a:rPr>
              <a:t> se </a:t>
            </a:r>
            <a:r>
              <a:rPr lang="en-US" altLang="en-US" sz="2100" dirty="0" err="1">
                <a:latin typeface="Cambria" panose="02040503050406030204" pitchFamily="18" charset="0"/>
                <a:cs typeface="Times New Roman" pitchFamily="18" charset="0"/>
              </a:rPr>
              <a:t>cunosc</a:t>
            </a:r>
            <a:r>
              <a:rPr lang="en-US" altLang="en-US" sz="2100" dirty="0">
                <a:latin typeface="Cambria" panose="02040503050406030204" pitchFamily="18" charset="0"/>
                <a:cs typeface="Times New Roman" pitchFamily="18" charset="0"/>
              </a:rPr>
              <a:t> </a:t>
            </a:r>
            <a:r>
              <a:rPr lang="ro-RO" altLang="en-US" sz="2100" i="1" dirty="0">
                <a:latin typeface="Cambria" panose="02040503050406030204" pitchFamily="18" charset="0"/>
                <a:cs typeface="Times New Roman" pitchFamily="18" charset="0"/>
              </a:rPr>
              <a:t>transmițătorul</a:t>
            </a:r>
            <a:r>
              <a:rPr lang="ro-RO" altLang="en-US" sz="2100" dirty="0">
                <a:latin typeface="Cambria" panose="02040503050406030204" pitchFamily="18" charset="0"/>
                <a:cs typeface="Times New Roman" pitchFamily="18" charset="0"/>
              </a:rPr>
              <a:t> și </a:t>
            </a:r>
            <a:r>
              <a:rPr lang="ro-RO" altLang="en-US" sz="2100" i="1" dirty="0">
                <a:latin typeface="Cambria" panose="02040503050406030204" pitchFamily="18" charset="0"/>
                <a:cs typeface="Times New Roman" pitchFamily="18" charset="0"/>
              </a:rPr>
              <a:t>receptorul</a:t>
            </a:r>
            <a:r>
              <a:rPr lang="ro-RO" altLang="en-US" sz="2100" dirty="0">
                <a:latin typeface="Cambria" panose="02040503050406030204" pitchFamily="18" charset="0"/>
                <a:cs typeface="Times New Roman" pitchFamily="18" charset="0"/>
              </a:rPr>
              <a:t>. Procedura de comunicație este următoarea</a:t>
            </a:r>
            <a:r>
              <a:rPr lang="en-US" altLang="en-US" sz="2100" dirty="0">
                <a:latin typeface="Cambria" panose="02040503050406030204" pitchFamily="18" charset="0"/>
                <a:cs typeface="Times New Roman" pitchFamily="18" charset="0"/>
              </a:rPr>
              <a:t>:</a:t>
            </a:r>
          </a:p>
          <a:p>
            <a:pPr algn="just">
              <a:spcBef>
                <a:spcPct val="20000"/>
              </a:spcBef>
              <a:buFont typeface="Arial Unicode MS" pitchFamily="34" charset="-128"/>
              <a:buNone/>
            </a:pPr>
            <a:endParaRPr lang="en-US" altLang="en-US" sz="2100" dirty="0">
              <a:latin typeface="Cambria" panose="02040503050406030204" pitchFamily="18" charset="0"/>
              <a:cs typeface="Times New Roman" pitchFamily="18" charset="0"/>
            </a:endParaRPr>
          </a:p>
          <a:p>
            <a:pPr algn="just">
              <a:lnSpc>
                <a:spcPct val="60000"/>
              </a:lnSpc>
              <a:spcBef>
                <a:spcPct val="20000"/>
              </a:spcBef>
              <a:buFont typeface="Arial Unicode MS" pitchFamily="34" charset="-128"/>
              <a:buNone/>
            </a:pPr>
            <a:r>
              <a:rPr lang="en-US" altLang="en-US" sz="2100" dirty="0">
                <a:latin typeface="Cambria" panose="02040503050406030204" pitchFamily="18" charset="0"/>
                <a:cs typeface="Times New Roman" pitchFamily="18" charset="0"/>
              </a:rPr>
              <a:t>  	</a:t>
            </a:r>
            <a:r>
              <a:rPr lang="en-US" altLang="en-US" sz="2100" b="1" dirty="0">
                <a:latin typeface="Cambria" panose="02040503050406030204" pitchFamily="18" charset="0"/>
                <a:cs typeface="Times New Roman" pitchFamily="18" charset="0"/>
              </a:rPr>
              <a:t>send</a:t>
            </a:r>
            <a:r>
              <a:rPr lang="en-US" altLang="en-US" sz="2100" dirty="0">
                <a:latin typeface="Cambria" panose="02040503050406030204" pitchFamily="18" charset="0"/>
                <a:cs typeface="Times New Roman" pitchFamily="18" charset="0"/>
              </a:rPr>
              <a:t> (</a:t>
            </a:r>
            <a:r>
              <a:rPr lang="en-US" altLang="en-US" sz="2100" dirty="0" err="1">
                <a:latin typeface="Cambria" panose="02040503050406030204" pitchFamily="18" charset="0"/>
                <a:cs typeface="Times New Roman" pitchFamily="18" charset="0"/>
              </a:rPr>
              <a:t>Process_P</a:t>
            </a:r>
            <a:r>
              <a:rPr lang="en-US" altLang="en-US" sz="2100" dirty="0">
                <a:latin typeface="Cambria" panose="02040503050406030204" pitchFamily="18" charset="0"/>
                <a:cs typeface="Times New Roman" pitchFamily="18" charset="0"/>
              </a:rPr>
              <a:t>, message) ;</a:t>
            </a:r>
          </a:p>
          <a:p>
            <a:pPr algn="just">
              <a:lnSpc>
                <a:spcPct val="60000"/>
              </a:lnSpc>
              <a:spcBef>
                <a:spcPct val="20000"/>
              </a:spcBef>
              <a:buFont typeface="Arial Unicode MS" pitchFamily="34" charset="-128"/>
              <a:buNone/>
            </a:pPr>
            <a:endParaRPr lang="en-US" altLang="en-US" sz="2100" dirty="0">
              <a:latin typeface="Cambria" panose="02040503050406030204" pitchFamily="18" charset="0"/>
              <a:cs typeface="Times New Roman" pitchFamily="18" charset="0"/>
            </a:endParaRPr>
          </a:p>
          <a:p>
            <a:pPr algn="just">
              <a:lnSpc>
                <a:spcPct val="60000"/>
              </a:lnSpc>
              <a:spcBef>
                <a:spcPct val="20000"/>
              </a:spcBef>
              <a:buFont typeface="Arial Unicode MS" pitchFamily="34" charset="-128"/>
              <a:buNone/>
            </a:pPr>
            <a:r>
              <a:rPr lang="en-US" altLang="en-US" sz="2100" dirty="0">
                <a:latin typeface="Cambria" panose="02040503050406030204" pitchFamily="18" charset="0"/>
                <a:cs typeface="Times New Roman" pitchFamily="18" charset="0"/>
              </a:rPr>
              <a:t> 	</a:t>
            </a:r>
            <a:r>
              <a:rPr lang="en-US" altLang="en-US" sz="2100" b="1" dirty="0">
                <a:latin typeface="Cambria" panose="02040503050406030204" pitchFamily="18" charset="0"/>
                <a:cs typeface="Times New Roman" pitchFamily="18" charset="0"/>
              </a:rPr>
              <a:t>receive</a:t>
            </a:r>
            <a:r>
              <a:rPr lang="en-US" altLang="en-US" sz="2100" dirty="0">
                <a:latin typeface="Cambria" panose="02040503050406030204" pitchFamily="18" charset="0"/>
                <a:cs typeface="Times New Roman" pitchFamily="18" charset="0"/>
              </a:rPr>
              <a:t> (</a:t>
            </a:r>
            <a:r>
              <a:rPr lang="en-US" altLang="en-US" sz="2100" dirty="0" err="1">
                <a:latin typeface="Cambria" panose="02040503050406030204" pitchFamily="18" charset="0"/>
                <a:cs typeface="Times New Roman" pitchFamily="18" charset="0"/>
              </a:rPr>
              <a:t>Process_Q</a:t>
            </a:r>
            <a:r>
              <a:rPr lang="en-US" altLang="en-US" sz="2100" dirty="0">
                <a:latin typeface="Cambria" panose="02040503050406030204" pitchFamily="18" charset="0"/>
                <a:cs typeface="Times New Roman" pitchFamily="18" charset="0"/>
              </a:rPr>
              <a:t> , message);</a:t>
            </a:r>
          </a:p>
          <a:p>
            <a:pPr algn="just">
              <a:lnSpc>
                <a:spcPct val="60000"/>
              </a:lnSpc>
              <a:spcBef>
                <a:spcPct val="20000"/>
              </a:spcBef>
              <a:buFont typeface="Arial Unicode MS" pitchFamily="34" charset="-128"/>
              <a:buNone/>
            </a:pPr>
            <a:endParaRPr lang="en-US" altLang="en-US" sz="2100" dirty="0">
              <a:latin typeface="Cambria" panose="02040503050406030204" pitchFamily="18" charset="0"/>
              <a:cs typeface="Times New Roman" pitchFamily="18" charset="0"/>
            </a:endParaRPr>
          </a:p>
          <a:p>
            <a:pPr algn="just">
              <a:lnSpc>
                <a:spcPct val="60000"/>
              </a:lnSpc>
              <a:spcBef>
                <a:spcPct val="20000"/>
              </a:spcBef>
              <a:buFont typeface="Arial Unicode MS" pitchFamily="34" charset="-128"/>
              <a:buNone/>
            </a:pPr>
            <a:r>
              <a:rPr lang="en-US" altLang="en-US" sz="2100" dirty="0">
                <a:latin typeface="Cambria" panose="02040503050406030204" pitchFamily="18" charset="0"/>
                <a:cs typeface="Times New Roman" pitchFamily="18" charset="0"/>
              </a:rPr>
              <a:t> 	</a:t>
            </a:r>
            <a:r>
              <a:rPr lang="en-US" altLang="en-US" sz="2100" b="1" dirty="0">
                <a:latin typeface="Cambria" panose="02040503050406030204" pitchFamily="18" charset="0"/>
                <a:cs typeface="Times New Roman" pitchFamily="18" charset="0"/>
              </a:rPr>
              <a:t>receive</a:t>
            </a:r>
            <a:r>
              <a:rPr lang="en-US" altLang="en-US" sz="2100" dirty="0">
                <a:latin typeface="Cambria" panose="02040503050406030204" pitchFamily="18" charset="0"/>
                <a:cs typeface="Times New Roman" pitchFamily="18" charset="0"/>
              </a:rPr>
              <a:t> (id, message)           &lt;-- </a:t>
            </a:r>
            <a:r>
              <a:rPr lang="ro-RO" altLang="en-US" sz="2100" dirty="0">
                <a:latin typeface="Cambria" panose="02040503050406030204" pitchFamily="18" charset="0"/>
                <a:cs typeface="Times New Roman" pitchFamily="18" charset="0"/>
              </a:rPr>
              <a:t>din partea oricărui transmițător</a:t>
            </a:r>
            <a:endParaRPr lang="en-US" altLang="en-US" sz="2100" dirty="0">
              <a:latin typeface="Cambria" panose="02040503050406030204" pitchFamily="18" charset="0"/>
              <a:cs typeface="Times New Roman" pitchFamily="18" charset="0"/>
            </a:endParaRPr>
          </a:p>
          <a:p>
            <a:pPr algn="just">
              <a:lnSpc>
                <a:spcPct val="60000"/>
              </a:lnSpc>
              <a:spcBef>
                <a:spcPct val="20000"/>
              </a:spcBef>
              <a:buFont typeface="Arial Unicode MS" pitchFamily="34" charset="-128"/>
              <a:buNone/>
            </a:pPr>
            <a:endParaRPr lang="en-US" altLang="en-US" sz="2100" dirty="0">
              <a:latin typeface="Cambria" panose="02040503050406030204" pitchFamily="18" charset="0"/>
              <a:cs typeface="Times New Roman" pitchFamily="18" charset="0"/>
            </a:endParaRPr>
          </a:p>
          <a:p>
            <a:pPr algn="just">
              <a:spcBef>
                <a:spcPct val="20000"/>
              </a:spcBef>
              <a:buFont typeface="Arial Unicode MS" pitchFamily="34" charset="-128"/>
              <a:buNone/>
            </a:pPr>
            <a:r>
              <a:rPr lang="ro-RO" altLang="en-US" sz="2100" dirty="0">
                <a:latin typeface="Cambria" panose="02040503050406030204" pitchFamily="18" charset="0"/>
                <a:cs typeface="Times New Roman" pitchFamily="18" charset="0"/>
              </a:rPr>
              <a:t>Mecanismul standard utilizat în acest caz este cel denumit </a:t>
            </a:r>
            <a:r>
              <a:rPr lang="en-US" altLang="en-US" sz="2100" b="1" dirty="0" err="1">
                <a:latin typeface="Cambria" panose="02040503050406030204" pitchFamily="18" charset="0"/>
                <a:cs typeface="Times New Roman" pitchFamily="18" charset="0"/>
              </a:rPr>
              <a:t>Produ</a:t>
            </a:r>
            <a:r>
              <a:rPr lang="ro-RO" altLang="en-US" sz="2100" b="1" dirty="0">
                <a:latin typeface="Cambria" panose="02040503050406030204" pitchFamily="18" charset="0"/>
                <a:cs typeface="Times New Roman" pitchFamily="18" charset="0"/>
              </a:rPr>
              <a:t>cător</a:t>
            </a:r>
            <a:r>
              <a:rPr lang="en-US" altLang="en-US" sz="2100" b="1" dirty="0">
                <a:latin typeface="Cambria" panose="02040503050406030204" pitchFamily="18" charset="0"/>
                <a:cs typeface="Times New Roman" pitchFamily="18" charset="0"/>
              </a:rPr>
              <a:t>/</a:t>
            </a:r>
            <a:r>
              <a:rPr lang="en-US" altLang="en-US" sz="2100" b="1" dirty="0" err="1">
                <a:latin typeface="Cambria" panose="02040503050406030204" pitchFamily="18" charset="0"/>
                <a:cs typeface="Times New Roman" pitchFamily="18" charset="0"/>
              </a:rPr>
              <a:t>Consum</a:t>
            </a:r>
            <a:r>
              <a:rPr lang="ro-RO" altLang="en-US" sz="2100" b="1" dirty="0">
                <a:latin typeface="Cambria" panose="02040503050406030204" pitchFamily="18" charset="0"/>
                <a:cs typeface="Times New Roman" pitchFamily="18" charset="0"/>
              </a:rPr>
              <a:t>ator</a:t>
            </a:r>
            <a:r>
              <a:rPr lang="ro-RO" altLang="en-US" sz="2100" dirty="0">
                <a:latin typeface="Cambria" panose="02040503050406030204" pitchFamily="18" charset="0"/>
                <a:cs typeface="Times New Roman" pitchFamily="18" charset="0"/>
              </a:rPr>
              <a:t> (un proces produce elemente ce sunt trimise către un consumator pentru a fi utilizate)</a:t>
            </a:r>
            <a:r>
              <a:rPr lang="en-US" altLang="en-US" sz="2100" dirty="0">
                <a:latin typeface="Cambria" panose="02040503050406030204" pitchFamily="18" charset="0"/>
                <a:cs typeface="Times New Roman" pitchFamily="18" charset="0"/>
              </a:rPr>
              <a:t>. C</a:t>
            </a:r>
            <a:r>
              <a:rPr lang="ro-RO" altLang="en-US" sz="2100" dirty="0">
                <a:latin typeface="Cambria" panose="02040503050406030204" pitchFamily="18" charset="0"/>
                <a:cs typeface="Times New Roman" pitchFamily="18" charset="0"/>
              </a:rPr>
              <a:t>aracteristici</a:t>
            </a:r>
            <a:r>
              <a:rPr lang="en-US" altLang="en-US" sz="2100" dirty="0">
                <a:latin typeface="Cambria" panose="02040503050406030204" pitchFamily="18" charset="0"/>
                <a:cs typeface="Times New Roman" pitchFamily="18" charset="0"/>
              </a:rPr>
              <a:t>: </a:t>
            </a:r>
            <a:r>
              <a:rPr lang="ro-RO" altLang="en-US" sz="2100" dirty="0">
                <a:latin typeface="Cambria" panose="02040503050406030204" pitchFamily="18" charset="0"/>
                <a:cs typeface="Times New Roman" pitchFamily="18" charset="0"/>
              </a:rPr>
              <a:t>două mesaje implicate, bidirecțional.</a:t>
            </a:r>
            <a:r>
              <a:rPr lang="en-US" altLang="en-US" sz="2100" dirty="0">
                <a:latin typeface="Cambria" panose="02040503050406030204" pitchFamily="18" charset="0"/>
                <a:cs typeface="Times New Roman" pitchFamily="18" charset="0"/>
              </a:rPr>
              <a:t> </a:t>
            </a:r>
          </a:p>
          <a:p>
            <a:pPr algn="just">
              <a:lnSpc>
                <a:spcPct val="90000"/>
              </a:lnSpc>
              <a:spcBef>
                <a:spcPct val="20000"/>
              </a:spcBef>
              <a:buFont typeface="Arial Unicode MS" pitchFamily="34" charset="-128"/>
              <a:buNone/>
            </a:pPr>
            <a:r>
              <a:rPr lang="en-US" altLang="en-US" sz="2100" dirty="0">
                <a:latin typeface="Cambria" panose="02040503050406030204" pitchFamily="18" charset="0"/>
                <a:cs typeface="Times New Roman" pitchFamily="18" charset="0"/>
              </a:rPr>
              <a:t>  	</a:t>
            </a:r>
            <a:r>
              <a:rPr lang="en-US" altLang="en-US" sz="2100" b="1" dirty="0">
                <a:latin typeface="Cambria" panose="02040503050406030204" pitchFamily="18" charset="0"/>
                <a:cs typeface="Times New Roman" pitchFamily="18" charset="0"/>
              </a:rPr>
              <a:t>repeat</a:t>
            </a:r>
            <a:r>
              <a:rPr lang="en-US" altLang="en-US" sz="2100" dirty="0">
                <a:latin typeface="Cambria" panose="02040503050406030204" pitchFamily="18" charset="0"/>
                <a:cs typeface="Times New Roman" pitchFamily="18" charset="0"/>
              </a:rPr>
              <a:t>   			</a:t>
            </a:r>
            <a:r>
              <a:rPr lang="en-US" altLang="en-US" sz="2100" b="1" dirty="0">
                <a:latin typeface="Cambria" panose="02040503050406030204" pitchFamily="18" charset="0"/>
                <a:cs typeface="Times New Roman" pitchFamily="18" charset="0"/>
              </a:rPr>
              <a:t>repeat</a:t>
            </a:r>
          </a:p>
          <a:p>
            <a:pPr algn="just">
              <a:lnSpc>
                <a:spcPct val="90000"/>
              </a:lnSpc>
              <a:spcBef>
                <a:spcPct val="20000"/>
              </a:spcBef>
              <a:buFont typeface="Arial Unicode MS" pitchFamily="34" charset="-128"/>
              <a:buNone/>
            </a:pPr>
            <a:r>
              <a:rPr lang="en-US" altLang="en-US" sz="2100" dirty="0">
                <a:latin typeface="Cambria" panose="02040503050406030204" pitchFamily="18" charset="0"/>
                <a:cs typeface="Times New Roman" pitchFamily="18" charset="0"/>
              </a:rPr>
              <a:t> 	</a:t>
            </a:r>
            <a:r>
              <a:rPr lang="ro-RO" altLang="en-US" sz="2100" dirty="0">
                <a:latin typeface="Cambria" panose="02040503050406030204" pitchFamily="18" charset="0"/>
                <a:cs typeface="Times New Roman" pitchFamily="18" charset="0"/>
              </a:rPr>
              <a:t>    </a:t>
            </a:r>
            <a:r>
              <a:rPr lang="en-US" altLang="en-US" sz="2100" dirty="0" err="1">
                <a:latin typeface="Cambria" panose="02040503050406030204" pitchFamily="18" charset="0"/>
                <a:cs typeface="Times New Roman" pitchFamily="18" charset="0"/>
              </a:rPr>
              <a:t>produc</a:t>
            </a:r>
            <a:r>
              <a:rPr lang="ro-RO" altLang="en-US" sz="2100" dirty="0">
                <a:latin typeface="Cambria" panose="02040503050406030204" pitchFamily="18" charset="0"/>
                <a:cs typeface="Times New Roman" pitchFamily="18" charset="0"/>
              </a:rPr>
              <a:t>e</a:t>
            </a:r>
            <a:r>
              <a:rPr lang="en-US" altLang="en-US" sz="2100" dirty="0">
                <a:latin typeface="Cambria" panose="02040503050406030204" pitchFamily="18" charset="0"/>
                <a:cs typeface="Times New Roman" pitchFamily="18" charset="0"/>
              </a:rPr>
              <a:t> </a:t>
            </a:r>
            <a:r>
              <a:rPr lang="ro-RO" altLang="en-US" sz="2100" dirty="0">
                <a:latin typeface="Cambria" panose="02040503050406030204" pitchFamily="18" charset="0"/>
                <a:cs typeface="Times New Roman" pitchFamily="18" charset="0"/>
              </a:rPr>
              <a:t>element</a:t>
            </a:r>
            <a:r>
              <a:rPr lang="en-US" altLang="en-US" sz="2100" dirty="0">
                <a:latin typeface="Cambria" panose="02040503050406030204" pitchFamily="18" charset="0"/>
                <a:cs typeface="Times New Roman" pitchFamily="18" charset="0"/>
              </a:rPr>
              <a:t>   </a:t>
            </a:r>
            <a:r>
              <a:rPr lang="ro-RO" altLang="en-US" sz="2100" dirty="0">
                <a:latin typeface="Cambria" panose="02040503050406030204" pitchFamily="18" charset="0"/>
                <a:cs typeface="Times New Roman" pitchFamily="18" charset="0"/>
              </a:rPr>
              <a:t>	</a:t>
            </a:r>
            <a:r>
              <a:rPr lang="en-US" altLang="en-US" sz="2100" dirty="0">
                <a:latin typeface="Cambria" panose="02040503050406030204" pitchFamily="18" charset="0"/>
                <a:cs typeface="Times New Roman" pitchFamily="18" charset="0"/>
              </a:rPr>
              <a:t>	  </a:t>
            </a:r>
            <a:r>
              <a:rPr lang="ro-RO" altLang="en-US" sz="2100" dirty="0">
                <a:latin typeface="Cambria" panose="02040503050406030204" pitchFamily="18" charset="0"/>
                <a:cs typeface="Times New Roman" pitchFamily="18" charset="0"/>
              </a:rPr>
              <a:t>receptioneaza</a:t>
            </a:r>
            <a:r>
              <a:rPr lang="en-US" altLang="en-US" sz="2100" dirty="0">
                <a:latin typeface="Cambria" panose="02040503050406030204" pitchFamily="18" charset="0"/>
                <a:cs typeface="Times New Roman" pitchFamily="18" charset="0"/>
              </a:rPr>
              <a:t>(</a:t>
            </a:r>
            <a:r>
              <a:rPr lang="en-US" altLang="en-US" sz="2100" dirty="0" err="1">
                <a:latin typeface="Cambria" panose="02040503050406030204" pitchFamily="18" charset="0"/>
                <a:cs typeface="Times New Roman" pitchFamily="18" charset="0"/>
              </a:rPr>
              <a:t>produc</a:t>
            </a:r>
            <a:r>
              <a:rPr lang="ro-RO" altLang="en-US" sz="2100" dirty="0">
                <a:latin typeface="Cambria" panose="02040503050406030204" pitchFamily="18" charset="0"/>
                <a:cs typeface="Times New Roman" pitchFamily="18" charset="0"/>
              </a:rPr>
              <a:t>ator</a:t>
            </a:r>
            <a:r>
              <a:rPr lang="en-US" altLang="en-US" sz="2100" dirty="0">
                <a:latin typeface="Cambria" panose="02040503050406030204" pitchFamily="18" charset="0"/>
                <a:cs typeface="Times New Roman" pitchFamily="18" charset="0"/>
              </a:rPr>
              <a:t>, </a:t>
            </a:r>
            <a:r>
              <a:rPr lang="en-US" altLang="en-US" sz="2100" dirty="0" err="1">
                <a:latin typeface="Cambria" panose="02040503050406030204" pitchFamily="18" charset="0"/>
                <a:cs typeface="Times New Roman" pitchFamily="18" charset="0"/>
              </a:rPr>
              <a:t>nextp</a:t>
            </a:r>
            <a:r>
              <a:rPr lang="en-US" altLang="en-US" sz="2100" dirty="0">
                <a:latin typeface="Cambria" panose="02040503050406030204" pitchFamily="18" charset="0"/>
                <a:cs typeface="Times New Roman" pitchFamily="18" charset="0"/>
              </a:rPr>
              <a:t>)</a:t>
            </a:r>
          </a:p>
          <a:p>
            <a:pPr algn="just">
              <a:lnSpc>
                <a:spcPct val="90000"/>
              </a:lnSpc>
              <a:spcBef>
                <a:spcPct val="20000"/>
              </a:spcBef>
              <a:buFont typeface="Arial Unicode MS" pitchFamily="34" charset="-128"/>
              <a:buNone/>
            </a:pPr>
            <a:r>
              <a:rPr lang="en-US" altLang="en-US" sz="2100" dirty="0">
                <a:latin typeface="Cambria" panose="02040503050406030204" pitchFamily="18" charset="0"/>
                <a:cs typeface="Times New Roman" pitchFamily="18" charset="0"/>
              </a:rPr>
              <a:t>  	</a:t>
            </a:r>
            <a:r>
              <a:rPr lang="ro-RO" altLang="en-US" sz="2100" dirty="0">
                <a:latin typeface="Cambria" panose="02040503050406030204" pitchFamily="18" charset="0"/>
                <a:cs typeface="Times New Roman" pitchFamily="18" charset="0"/>
              </a:rPr>
              <a:t>    trimite</a:t>
            </a:r>
            <a:r>
              <a:rPr lang="en-US" altLang="en-US" sz="2100" dirty="0">
                <a:latin typeface="Cambria" panose="02040503050406030204" pitchFamily="18" charset="0"/>
                <a:cs typeface="Times New Roman" pitchFamily="18" charset="0"/>
              </a:rPr>
              <a:t> (cons</a:t>
            </a:r>
            <a:r>
              <a:rPr lang="ro-RO" altLang="en-US" sz="2100" dirty="0">
                <a:latin typeface="Cambria" panose="02040503050406030204" pitchFamily="18" charset="0"/>
                <a:cs typeface="Times New Roman" pitchFamily="18" charset="0"/>
              </a:rPr>
              <a:t>umator</a:t>
            </a:r>
            <a:r>
              <a:rPr lang="en-US" altLang="en-US" sz="2100" dirty="0">
                <a:latin typeface="Cambria" panose="02040503050406030204" pitchFamily="18" charset="0"/>
                <a:cs typeface="Times New Roman" pitchFamily="18" charset="0"/>
              </a:rPr>
              <a:t>,  </a:t>
            </a:r>
            <a:r>
              <a:rPr lang="en-US" altLang="en-US" sz="2100" dirty="0" err="1">
                <a:latin typeface="Cambria" panose="02040503050406030204" pitchFamily="18" charset="0"/>
                <a:cs typeface="Times New Roman" pitchFamily="18" charset="0"/>
              </a:rPr>
              <a:t>nextp</a:t>
            </a:r>
            <a:r>
              <a:rPr lang="en-US" altLang="en-US" sz="2100" dirty="0">
                <a:latin typeface="Cambria" panose="02040503050406030204" pitchFamily="18" charset="0"/>
                <a:cs typeface="Times New Roman" pitchFamily="18" charset="0"/>
              </a:rPr>
              <a:t>) 	  cons</a:t>
            </a:r>
            <a:r>
              <a:rPr lang="ro-RO" altLang="en-US" sz="2100" dirty="0">
                <a:latin typeface="Cambria" panose="02040503050406030204" pitchFamily="18" charset="0"/>
                <a:cs typeface="Times New Roman" pitchFamily="18" charset="0"/>
              </a:rPr>
              <a:t>uma</a:t>
            </a:r>
            <a:r>
              <a:rPr lang="en-US" altLang="en-US" sz="2100" dirty="0">
                <a:latin typeface="Cambria" panose="02040503050406030204" pitchFamily="18" charset="0"/>
                <a:cs typeface="Times New Roman" pitchFamily="18" charset="0"/>
              </a:rPr>
              <a:t> e</a:t>
            </a:r>
            <a:r>
              <a:rPr lang="ro-RO" altLang="en-US" sz="2100" dirty="0">
                <a:latin typeface="Cambria" panose="02040503050406030204" pitchFamily="18" charset="0"/>
                <a:cs typeface="Times New Roman" pitchFamily="18" charset="0"/>
              </a:rPr>
              <a:t>le</a:t>
            </a:r>
            <a:r>
              <a:rPr lang="en-US" altLang="en-US" sz="2100" dirty="0">
                <a:latin typeface="Cambria" panose="02040503050406030204" pitchFamily="18" charset="0"/>
                <a:cs typeface="Times New Roman" pitchFamily="18" charset="0"/>
              </a:rPr>
              <a:t>m</a:t>
            </a:r>
            <a:r>
              <a:rPr lang="ro-RO" altLang="en-US" sz="2100" dirty="0">
                <a:latin typeface="Cambria" panose="02040503050406030204" pitchFamily="18" charset="0"/>
                <a:cs typeface="Times New Roman" pitchFamily="18" charset="0"/>
              </a:rPr>
              <a:t>ent</a:t>
            </a:r>
            <a:endParaRPr lang="en-US" altLang="en-US" sz="2100" dirty="0">
              <a:latin typeface="Cambria" panose="02040503050406030204" pitchFamily="18" charset="0"/>
              <a:cs typeface="Times New Roman" pitchFamily="18" charset="0"/>
            </a:endParaRPr>
          </a:p>
          <a:p>
            <a:pPr algn="just">
              <a:lnSpc>
                <a:spcPct val="90000"/>
              </a:lnSpc>
              <a:spcBef>
                <a:spcPct val="20000"/>
              </a:spcBef>
              <a:buFont typeface="Arial Unicode MS" pitchFamily="34" charset="-128"/>
              <a:buNone/>
            </a:pPr>
            <a:r>
              <a:rPr lang="en-US" altLang="en-US" sz="2100" dirty="0">
                <a:latin typeface="Cambria" panose="02040503050406030204" pitchFamily="18" charset="0"/>
                <a:cs typeface="Times New Roman" pitchFamily="18" charset="0"/>
              </a:rPr>
              <a:t>  	</a:t>
            </a:r>
            <a:r>
              <a:rPr lang="en-US" altLang="en-US" sz="2100" b="1" dirty="0">
                <a:latin typeface="Cambria" panose="02040503050406030204" pitchFamily="18" charset="0"/>
                <a:cs typeface="Times New Roman" pitchFamily="18" charset="0"/>
              </a:rPr>
              <a:t>until false   </a:t>
            </a:r>
            <a:r>
              <a:rPr lang="en-US" altLang="en-US" sz="2100" dirty="0">
                <a:latin typeface="Cambria" panose="02040503050406030204" pitchFamily="18" charset="0"/>
                <a:cs typeface="Times New Roman" pitchFamily="18" charset="0"/>
              </a:rPr>
              <a:t>			</a:t>
            </a:r>
            <a:r>
              <a:rPr lang="en-US" altLang="en-US" sz="2100" b="1" dirty="0">
                <a:latin typeface="Cambria" panose="02040503050406030204" pitchFamily="18" charset="0"/>
                <a:cs typeface="Times New Roman" pitchFamily="18" charset="0"/>
              </a:rPr>
              <a:t>until false</a:t>
            </a:r>
          </a:p>
        </p:txBody>
      </p:sp>
      <p:sp>
        <p:nvSpPr>
          <p:cNvPr id="28676" name="Rectangle 10"/>
          <p:cNvSpPr>
            <a:spLocks noChangeArrowheads="1"/>
          </p:cNvSpPr>
          <p:nvPr/>
        </p:nvSpPr>
        <p:spPr bwMode="auto">
          <a:xfrm>
            <a:off x="4648200" y="1524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a:r>
              <a:rPr lang="en-US" altLang="en-US" sz="2800" b="1" dirty="0" err="1">
                <a:solidFill>
                  <a:srgbClr val="FF3300"/>
                </a:solidFill>
                <a:latin typeface="Cambria" panose="02040503050406030204" pitchFamily="18" charset="0"/>
                <a:cs typeface="Times New Roman" pitchFamily="18" charset="0"/>
              </a:rPr>
              <a:t>Comunica</a:t>
            </a:r>
            <a:r>
              <a:rPr lang="ro-RO" altLang="en-US" sz="2800" b="1" dirty="0">
                <a:solidFill>
                  <a:srgbClr val="FF3300"/>
                </a:solidFill>
                <a:latin typeface="Cambria" panose="02040503050406030204" pitchFamily="18" charset="0"/>
                <a:cs typeface="Times New Roman" pitchFamily="18" charset="0"/>
              </a:rPr>
              <a:t>ția</a:t>
            </a:r>
            <a:r>
              <a:rPr lang="en-US" altLang="en-US" sz="2800" b="1" dirty="0">
                <a:solidFill>
                  <a:srgbClr val="FF3300"/>
                </a:solidFill>
                <a:latin typeface="Cambria" panose="02040503050406030204" pitchFamily="18" charset="0"/>
                <a:cs typeface="Times New Roman" pitchFamily="18" charset="0"/>
              </a:rPr>
              <a:t> direct</a:t>
            </a:r>
            <a:r>
              <a:rPr lang="ro-RO" altLang="en-US" sz="2800" b="1" dirty="0">
                <a:solidFill>
                  <a:srgbClr val="FF3300"/>
                </a:solidFill>
                <a:latin typeface="Cambria" panose="02040503050406030204" pitchFamily="18" charset="0"/>
                <a:cs typeface="Times New Roman" pitchFamily="18" charset="0"/>
              </a:rPr>
              <a:t>ă</a:t>
            </a:r>
            <a:endParaRPr lang="en-US" altLang="en-US" sz="2800" b="1" dirty="0">
              <a:solidFill>
                <a:srgbClr val="FF3300"/>
              </a:solidFill>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575113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a:noFill/>
        </p:spPr>
        <p:txBody>
          <a:bodyP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fld id="{3281FEA3-53A5-4C5B-97E7-3AA226AE1EC8}" type="slidenum">
              <a:rPr lang="en-US" altLang="en-US"/>
              <a:pPr/>
              <a:t>26</a:t>
            </a:fld>
            <a:endParaRPr lang="en-US" altLang="en-US"/>
          </a:p>
        </p:txBody>
      </p:sp>
      <p:sp>
        <p:nvSpPr>
          <p:cNvPr id="30723" name="Rectangle 4"/>
          <p:cNvSpPr>
            <a:spLocks noChangeArrowheads="1"/>
          </p:cNvSpPr>
          <p:nvPr/>
        </p:nvSpPr>
        <p:spPr bwMode="auto">
          <a:xfrm>
            <a:off x="228600" y="1066800"/>
            <a:ext cx="8534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76213" indent="-176213">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just">
              <a:spcBef>
                <a:spcPct val="20000"/>
              </a:spcBef>
              <a:buFont typeface="Arial Unicode MS" pitchFamily="34" charset="-128"/>
              <a:buNone/>
            </a:pPr>
            <a:endParaRPr lang="en-US" altLang="en-US" sz="2100" dirty="0">
              <a:latin typeface="Cambria" pitchFamily="18" charset="0"/>
              <a:cs typeface="Times New Roman" pitchFamily="18" charset="0"/>
            </a:endParaRPr>
          </a:p>
          <a:p>
            <a:pPr algn="just">
              <a:spcBef>
                <a:spcPct val="20000"/>
              </a:spcBef>
              <a:buFont typeface="Symbol" pitchFamily="18" charset="2"/>
              <a:buChar char="·"/>
            </a:pPr>
            <a:r>
              <a:rPr lang="ro-RO" altLang="en-US" sz="2100" dirty="0">
                <a:latin typeface="Cambria" pitchFamily="18" charset="0"/>
                <a:cs typeface="Times New Roman" pitchFamily="18" charset="0"/>
              </a:rPr>
              <a:t>Procesele comunică printr-o căsuță poștală (m</a:t>
            </a:r>
            <a:r>
              <a:rPr lang="en-US" altLang="en-US" sz="2100" dirty="0" err="1">
                <a:latin typeface="Cambria" pitchFamily="18" charset="0"/>
                <a:cs typeface="Times New Roman" pitchFamily="18" charset="0"/>
              </a:rPr>
              <a:t>ailbox</a:t>
            </a:r>
            <a:r>
              <a:rPr lang="ro-RO" altLang="en-US" sz="2100" dirty="0">
                <a:latin typeface="Cambria" pitchFamily="18" charset="0"/>
                <a:cs typeface="Times New Roman" pitchFamily="18" charset="0"/>
              </a:rPr>
              <a:t>)</a:t>
            </a:r>
            <a:r>
              <a:rPr lang="en-US" altLang="en-US" sz="2100" dirty="0">
                <a:latin typeface="Cambria" pitchFamily="18" charset="0"/>
                <a:cs typeface="Times New Roman" pitchFamily="18" charset="0"/>
              </a:rPr>
              <a:t>. </a:t>
            </a:r>
            <a:r>
              <a:rPr lang="ro-RO" altLang="en-US" sz="2100" dirty="0">
                <a:latin typeface="Cambria" pitchFamily="18" charset="0"/>
                <a:cs typeface="Times New Roman" pitchFamily="18" charset="0"/>
              </a:rPr>
              <a:t>Procedura arată astfel</a:t>
            </a:r>
            <a:r>
              <a:rPr lang="en-US" altLang="en-US" sz="2100" dirty="0">
                <a:latin typeface="Cambria" pitchFamily="18" charset="0"/>
                <a:cs typeface="Times New Roman" pitchFamily="18" charset="0"/>
              </a:rPr>
              <a:t>:</a:t>
            </a:r>
          </a:p>
          <a:p>
            <a:pPr algn="just">
              <a:spcBef>
                <a:spcPct val="20000"/>
              </a:spcBef>
              <a:buFont typeface="Arial Unicode MS" pitchFamily="34" charset="-128"/>
              <a:buNone/>
            </a:pPr>
            <a:r>
              <a:rPr lang="en-US" altLang="en-US" sz="2100" dirty="0">
                <a:latin typeface="Cambria" pitchFamily="18" charset="0"/>
                <a:cs typeface="Times New Roman" pitchFamily="18" charset="0"/>
              </a:rPr>
              <a:t>     </a:t>
            </a:r>
            <a:r>
              <a:rPr lang="en-US" altLang="en-US" sz="2100" b="1" dirty="0">
                <a:latin typeface="Cambria" pitchFamily="18" charset="0"/>
                <a:cs typeface="Times New Roman" pitchFamily="18" charset="0"/>
              </a:rPr>
              <a:t>open</a:t>
            </a:r>
            <a:r>
              <a:rPr lang="en-US" altLang="en-US" sz="2100" dirty="0">
                <a:latin typeface="Cambria" pitchFamily="18" charset="0"/>
                <a:cs typeface="Times New Roman" pitchFamily="18" charset="0"/>
              </a:rPr>
              <a:t>(</a:t>
            </a:r>
            <a:r>
              <a:rPr lang="en-US" altLang="en-US" sz="2100" dirty="0" err="1">
                <a:latin typeface="Cambria" pitchFamily="18" charset="0"/>
                <a:cs typeface="Times New Roman" pitchFamily="18" charset="0"/>
              </a:rPr>
              <a:t>mailbox_name</a:t>
            </a:r>
            <a:r>
              <a:rPr lang="en-US" altLang="en-US" sz="2100" dirty="0">
                <a:latin typeface="Cambria" pitchFamily="18" charset="0"/>
                <a:cs typeface="Times New Roman" pitchFamily="18" charset="0"/>
              </a:rPr>
              <a:t>);</a:t>
            </a:r>
          </a:p>
          <a:p>
            <a:pPr algn="just">
              <a:spcBef>
                <a:spcPct val="20000"/>
              </a:spcBef>
              <a:buFont typeface="Arial Unicode MS" pitchFamily="34" charset="-128"/>
              <a:buNone/>
            </a:pPr>
            <a:r>
              <a:rPr lang="en-US" altLang="en-US" sz="2100" dirty="0">
                <a:latin typeface="Cambria" pitchFamily="18" charset="0"/>
                <a:cs typeface="Times New Roman" pitchFamily="18" charset="0"/>
              </a:rPr>
              <a:t>     </a:t>
            </a:r>
            <a:r>
              <a:rPr lang="en-US" altLang="en-US" sz="2100" b="1" dirty="0">
                <a:latin typeface="Cambria" pitchFamily="18" charset="0"/>
                <a:cs typeface="Times New Roman" pitchFamily="18" charset="0"/>
              </a:rPr>
              <a:t>send</a:t>
            </a:r>
            <a:r>
              <a:rPr lang="en-US" altLang="en-US" sz="2100" dirty="0">
                <a:latin typeface="Cambria" pitchFamily="18" charset="0"/>
                <a:cs typeface="Times New Roman" pitchFamily="18" charset="0"/>
              </a:rPr>
              <a:t> (</a:t>
            </a:r>
            <a:r>
              <a:rPr lang="en-US" altLang="en-US" sz="2100" dirty="0" err="1">
                <a:latin typeface="Cambria" pitchFamily="18" charset="0"/>
                <a:cs typeface="Times New Roman" pitchFamily="18" charset="0"/>
              </a:rPr>
              <a:t>mailbox_name</a:t>
            </a:r>
            <a:r>
              <a:rPr lang="en-US" altLang="en-US" sz="2100" dirty="0">
                <a:latin typeface="Cambria" pitchFamily="18" charset="0"/>
                <a:cs typeface="Times New Roman" pitchFamily="18" charset="0"/>
              </a:rPr>
              <a:t>, message);</a:t>
            </a:r>
          </a:p>
          <a:p>
            <a:pPr algn="just">
              <a:spcBef>
                <a:spcPct val="20000"/>
              </a:spcBef>
              <a:buFont typeface="Arial Unicode MS" pitchFamily="34" charset="-128"/>
              <a:buNone/>
            </a:pPr>
            <a:r>
              <a:rPr lang="en-US" altLang="en-US" sz="2100" dirty="0">
                <a:latin typeface="Cambria" pitchFamily="18" charset="0"/>
                <a:cs typeface="Times New Roman" pitchFamily="18" charset="0"/>
              </a:rPr>
              <a:t>     </a:t>
            </a:r>
            <a:r>
              <a:rPr lang="en-US" altLang="en-US" sz="2100" b="1" dirty="0">
                <a:latin typeface="Cambria" pitchFamily="18" charset="0"/>
                <a:cs typeface="Times New Roman" pitchFamily="18" charset="0"/>
              </a:rPr>
              <a:t>receive</a:t>
            </a:r>
            <a:r>
              <a:rPr lang="en-US" altLang="en-US" sz="2100" dirty="0">
                <a:latin typeface="Cambria" pitchFamily="18" charset="0"/>
                <a:cs typeface="Times New Roman" pitchFamily="18" charset="0"/>
              </a:rPr>
              <a:t> (</a:t>
            </a:r>
            <a:r>
              <a:rPr lang="en-US" altLang="en-US" sz="2100" dirty="0" err="1">
                <a:latin typeface="Cambria" pitchFamily="18" charset="0"/>
                <a:cs typeface="Times New Roman" pitchFamily="18" charset="0"/>
              </a:rPr>
              <a:t>mailbox_name</a:t>
            </a:r>
            <a:r>
              <a:rPr lang="en-US" altLang="en-US" sz="2100" dirty="0">
                <a:latin typeface="Cambria" pitchFamily="18" charset="0"/>
                <a:cs typeface="Times New Roman" pitchFamily="18" charset="0"/>
              </a:rPr>
              <a:t>, message);</a:t>
            </a:r>
          </a:p>
          <a:p>
            <a:pPr algn="just">
              <a:spcBef>
                <a:spcPct val="20000"/>
              </a:spcBef>
              <a:buFont typeface="Arial Unicode MS" pitchFamily="34" charset="-128"/>
              <a:buNone/>
            </a:pPr>
            <a:endParaRPr lang="en-US" altLang="en-US" sz="2100" dirty="0">
              <a:latin typeface="Cambria" pitchFamily="18" charset="0"/>
              <a:cs typeface="Times New Roman" pitchFamily="18" charset="0"/>
            </a:endParaRPr>
          </a:p>
          <a:p>
            <a:pPr algn="just">
              <a:spcBef>
                <a:spcPct val="20000"/>
              </a:spcBef>
              <a:buFont typeface="Symbol" pitchFamily="18" charset="2"/>
              <a:buChar char="·"/>
            </a:pPr>
            <a:r>
              <a:rPr lang="ro-RO" altLang="en-US" sz="2100" dirty="0">
                <a:latin typeface="Cambria" pitchFamily="18" charset="0"/>
                <a:cs typeface="Times New Roman" pitchFamily="18" charset="0"/>
              </a:rPr>
              <a:t>Legătura se stabilește dacă procesele au o cutie poștală partajată (ce trebuie setată înaintea transmisiei/recepției)</a:t>
            </a:r>
            <a:r>
              <a:rPr lang="en-US" altLang="en-US" sz="2100" dirty="0">
                <a:latin typeface="Cambria" pitchFamily="18" charset="0"/>
                <a:cs typeface="Times New Roman" pitchFamily="18" charset="0"/>
              </a:rPr>
              <a:t>.</a:t>
            </a:r>
          </a:p>
          <a:p>
            <a:pPr algn="just">
              <a:spcBef>
                <a:spcPct val="20000"/>
              </a:spcBef>
              <a:buFont typeface="Arial Unicode MS" pitchFamily="34" charset="-128"/>
              <a:buNone/>
            </a:pPr>
            <a:endParaRPr lang="en-US" altLang="en-US" sz="2100" dirty="0">
              <a:latin typeface="Cambria" pitchFamily="18" charset="0"/>
              <a:cs typeface="Times New Roman" pitchFamily="18" charset="0"/>
            </a:endParaRPr>
          </a:p>
          <a:p>
            <a:pPr algn="just">
              <a:spcBef>
                <a:spcPct val="20000"/>
              </a:spcBef>
              <a:buFont typeface="Symbol" pitchFamily="18" charset="2"/>
              <a:buChar char="·"/>
            </a:pPr>
            <a:r>
              <a:rPr lang="ro-RO" altLang="en-US" sz="2100" dirty="0">
                <a:latin typeface="Cambria" pitchFamily="18" charset="0"/>
                <a:cs typeface="Times New Roman" pitchFamily="18" charset="0"/>
              </a:rPr>
              <a:t>O cutie poștală poate fi accesată de două sau mai multe procese</a:t>
            </a:r>
            <a:r>
              <a:rPr lang="en-US" altLang="en-US" sz="2100" dirty="0">
                <a:latin typeface="Cambria" pitchFamily="18" charset="0"/>
                <a:cs typeface="Times New Roman" pitchFamily="18" charset="0"/>
              </a:rPr>
              <a:t>.</a:t>
            </a:r>
          </a:p>
          <a:p>
            <a:pPr algn="just">
              <a:spcBef>
                <a:spcPct val="20000"/>
              </a:spcBef>
              <a:buFont typeface="Symbol" pitchFamily="18" charset="2"/>
              <a:buChar char="·"/>
            </a:pPr>
            <a:endParaRPr lang="en-US" altLang="en-US" sz="2100" dirty="0">
              <a:latin typeface="Cambria" pitchFamily="18" charset="0"/>
              <a:cs typeface="Times New Roman" pitchFamily="18" charset="0"/>
            </a:endParaRPr>
          </a:p>
          <a:p>
            <a:pPr algn="just">
              <a:spcBef>
                <a:spcPct val="20000"/>
              </a:spcBef>
              <a:buFont typeface="Symbol" pitchFamily="18" charset="2"/>
              <a:buChar char="·"/>
            </a:pPr>
            <a:r>
              <a:rPr lang="ro-RO" altLang="en-US" sz="2100" dirty="0">
                <a:latin typeface="Cambria" pitchFamily="18" charset="0"/>
                <a:cs typeface="Times New Roman" pitchFamily="18" charset="0"/>
              </a:rPr>
              <a:t>În cazul mai multor receptori se poate crea confuzie</a:t>
            </a:r>
            <a:r>
              <a:rPr lang="en-US" altLang="en-US" sz="2100" dirty="0">
                <a:latin typeface="Cambria" pitchFamily="18" charset="0"/>
                <a:cs typeface="Times New Roman" pitchFamily="18" charset="0"/>
              </a:rPr>
              <a:t>: </a:t>
            </a:r>
            <a:r>
              <a:rPr lang="ro-RO" altLang="en-US" sz="2100" dirty="0">
                <a:latin typeface="Cambria" pitchFamily="18" charset="0"/>
                <a:cs typeface="Times New Roman" pitchFamily="18" charset="0"/>
              </a:rPr>
              <a:t>cine va primi mesajul</a:t>
            </a:r>
            <a:r>
              <a:rPr lang="en-US" altLang="en-US" sz="2100" dirty="0">
                <a:latin typeface="Cambria" pitchFamily="18" charset="0"/>
                <a:cs typeface="Times New Roman" pitchFamily="18" charset="0"/>
              </a:rPr>
              <a:t>?</a:t>
            </a:r>
          </a:p>
          <a:p>
            <a:pPr algn="just">
              <a:spcBef>
                <a:spcPct val="20000"/>
              </a:spcBef>
              <a:buFont typeface="Symbol" pitchFamily="18" charset="2"/>
              <a:buNone/>
            </a:pPr>
            <a:endParaRPr lang="en-US" altLang="en-US" sz="2100" dirty="0">
              <a:latin typeface="Cambria" pitchFamily="18" charset="0"/>
              <a:cs typeface="Times New Roman" pitchFamily="18" charset="0"/>
            </a:endParaRPr>
          </a:p>
        </p:txBody>
      </p:sp>
      <p:sp>
        <p:nvSpPr>
          <p:cNvPr id="30724" name="Rectangle 11"/>
          <p:cNvSpPr>
            <a:spLocks noChangeArrowheads="1"/>
          </p:cNvSpPr>
          <p:nvPr/>
        </p:nvSpPr>
        <p:spPr bwMode="auto">
          <a:xfrm>
            <a:off x="4724400" y="3048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ctr"/>
            <a:r>
              <a:rPr lang="ro-RO" altLang="en-US" sz="2800" b="1" dirty="0">
                <a:solidFill>
                  <a:srgbClr val="FF3300"/>
                </a:solidFill>
                <a:latin typeface="Cambria" panose="02040503050406030204" pitchFamily="18" charset="0"/>
                <a:cs typeface="Times New Roman" pitchFamily="18" charset="0"/>
              </a:rPr>
              <a:t>Comunicația indirectă</a:t>
            </a:r>
            <a:endParaRPr lang="en-US" altLang="en-US" sz="2800" b="1" dirty="0">
              <a:solidFill>
                <a:srgbClr val="FF3300"/>
              </a:solidFill>
              <a:latin typeface="Cambria" panose="02040503050406030204" pitchFamily="18" charset="0"/>
              <a:cs typeface="Times New Roman" pitchFamily="18" charset="0"/>
            </a:endParaRPr>
          </a:p>
        </p:txBody>
      </p:sp>
    </p:spTree>
    <p:extLst>
      <p:ext uri="{BB962C8B-B14F-4D97-AF65-F5344CB8AC3E}">
        <p14:creationId xmlns:p14="http://schemas.microsoft.com/office/powerpoint/2010/main" val="516735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E9197172-8667-43F5-AEF1-1CBF645B86D5}" type="slidenum">
              <a:rPr lang="en-US" altLang="en-US" sz="1600" smtClean="0"/>
              <a:pPr>
                <a:spcBef>
                  <a:spcPct val="0"/>
                </a:spcBef>
                <a:buFontTx/>
                <a:buNone/>
              </a:pPr>
              <a:t>27</a:t>
            </a:fld>
            <a:endParaRPr lang="en-US" altLang="en-US" sz="1600"/>
          </a:p>
        </p:txBody>
      </p:sp>
      <p:sp>
        <p:nvSpPr>
          <p:cNvPr id="26627" name="Rectangle 5"/>
          <p:cNvSpPr>
            <a:spLocks noChangeArrowheads="1"/>
          </p:cNvSpPr>
          <p:nvPr/>
        </p:nvSpPr>
        <p:spPr bwMode="auto">
          <a:xfrm>
            <a:off x="228600" y="2133600"/>
            <a:ext cx="415925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85750">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ro-RO" altLang="en-US" sz="2200" dirty="0">
                <a:latin typeface="Cambria" pitchFamily="18" charset="0"/>
                <a:cs typeface="Times New Roman" pitchFamily="18" charset="0"/>
              </a:rPr>
              <a:t>Un alt exemplu de comunicație între procese îl reprezintă </a:t>
            </a:r>
            <a:r>
              <a:rPr lang="ro-RO" altLang="en-US" sz="2200" i="1" dirty="0">
                <a:latin typeface="Cambria" pitchFamily="18" charset="0"/>
                <a:cs typeface="Times New Roman" pitchFamily="18" charset="0"/>
              </a:rPr>
              <a:t>RPC</a:t>
            </a:r>
            <a:r>
              <a:rPr lang="ro-RO" altLang="en-US" sz="2200" dirty="0">
                <a:latin typeface="Cambria" pitchFamily="18" charset="0"/>
                <a:cs typeface="Times New Roman" pitchFamily="18" charset="0"/>
              </a:rPr>
              <a:t> (</a:t>
            </a:r>
            <a:r>
              <a:rPr lang="ro-RO" altLang="en-US" sz="2200" i="1" dirty="0">
                <a:latin typeface="Cambria" pitchFamily="18" charset="0"/>
                <a:cs typeface="Times New Roman" pitchFamily="18" charset="0"/>
              </a:rPr>
              <a:t>Remote Procedure Call</a:t>
            </a:r>
            <a:r>
              <a:rPr lang="ro-RO" altLang="en-US" sz="2200" dirty="0">
                <a:latin typeface="Cambria" pitchFamily="18" charset="0"/>
                <a:cs typeface="Times New Roman" pitchFamily="18" charset="0"/>
              </a:rPr>
              <a:t>).</a:t>
            </a:r>
          </a:p>
          <a:p>
            <a:pPr>
              <a:buFont typeface="Arial Unicode MS" pitchFamily="34" charset="-128"/>
              <a:buNone/>
            </a:pPr>
            <a:r>
              <a:rPr lang="ro-RO" altLang="en-US" sz="2200" dirty="0">
                <a:latin typeface="Cambria" pitchFamily="18" charset="0"/>
                <a:cs typeface="Times New Roman" pitchFamily="18" charset="0"/>
              </a:rPr>
              <a:t>Apelul de procedură la distanţă </a:t>
            </a:r>
            <a:r>
              <a:rPr lang="en-US" altLang="en-US" sz="2200">
                <a:latin typeface="Cambria" pitchFamily="18" charset="0"/>
                <a:cs typeface="Times New Roman" pitchFamily="18" charset="0"/>
              </a:rPr>
              <a:t>(</a:t>
            </a:r>
            <a:r>
              <a:rPr lang="en-US" altLang="en-US" sz="2200" i="1">
                <a:latin typeface="Cambria" pitchFamily="18" charset="0"/>
                <a:cs typeface="Times New Roman" pitchFamily="18" charset="0"/>
              </a:rPr>
              <a:t>RPC</a:t>
            </a:r>
            <a:r>
              <a:rPr lang="en-US" altLang="en-US" sz="2200">
                <a:latin typeface="Cambria" pitchFamily="18" charset="0"/>
                <a:cs typeface="Times New Roman" pitchFamily="18" charset="0"/>
              </a:rPr>
              <a:t>) </a:t>
            </a:r>
            <a:r>
              <a:rPr lang="en-US" altLang="en-US" sz="2200" dirty="0">
                <a:latin typeface="Cambria" pitchFamily="18" charset="0"/>
                <a:cs typeface="Times New Roman" pitchFamily="18" charset="0"/>
              </a:rPr>
              <a:t>abstract</a:t>
            </a:r>
            <a:r>
              <a:rPr lang="ro-RO" altLang="en-US" sz="2200" dirty="0">
                <a:latin typeface="Cambria" pitchFamily="18" charset="0"/>
                <a:cs typeface="Times New Roman" pitchFamily="18" charset="0"/>
              </a:rPr>
              <a:t>izează</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apelurile de proceduri între</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procese în cadrul comunicațiilor din reţea</a:t>
            </a:r>
            <a:r>
              <a:rPr lang="en-US" altLang="en-US" sz="2200" dirty="0">
                <a:latin typeface="Cambria" pitchFamily="18" charset="0"/>
                <a:cs typeface="Times New Roman" pitchFamily="18" charset="0"/>
              </a:rPr>
              <a:t>.</a:t>
            </a:r>
          </a:p>
          <a:p>
            <a:pPr algn="just">
              <a:buFont typeface="Arial Unicode MS" pitchFamily="34" charset="-128"/>
              <a:buNone/>
            </a:pPr>
            <a:endParaRPr lang="en-US" altLang="en-US" sz="2200" b="1" dirty="0">
              <a:latin typeface="Cambria" pitchFamily="18" charset="0"/>
              <a:cs typeface="Times New Roman" pitchFamily="18" charset="0"/>
            </a:endParaRPr>
          </a:p>
        </p:txBody>
      </p:sp>
      <p:pic>
        <p:nvPicPr>
          <p:cNvPr id="26628" name="Picture 11"/>
          <p:cNvPicPr>
            <a:picLocks noChangeAspect="1" noChangeArrowheads="1"/>
          </p:cNvPicPr>
          <p:nvPr/>
        </p:nvPicPr>
        <p:blipFill>
          <a:blip r:embed="rId2">
            <a:extLst>
              <a:ext uri="{28A0092B-C50C-407E-A947-70E740481C1C}">
                <a14:useLocalDpi xmlns:a14="http://schemas.microsoft.com/office/drawing/2010/main" val="0"/>
              </a:ext>
            </a:extLst>
          </a:blip>
          <a:srcRect l="18590" t="874" r="19363" b="2155"/>
          <a:stretch>
            <a:fillRect/>
          </a:stretch>
        </p:blipFill>
        <p:spPr bwMode="auto">
          <a:xfrm>
            <a:off x="4387850" y="838200"/>
            <a:ext cx="4595813" cy="53863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9" name="Rectangle 12"/>
          <p:cNvSpPr>
            <a:spLocks noChangeArrowheads="1"/>
          </p:cNvSpPr>
          <p:nvPr/>
        </p:nvSpPr>
        <p:spPr bwMode="auto">
          <a:xfrm>
            <a:off x="4648200" y="1524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ro-RO" altLang="en-US" sz="2800" b="1" dirty="0">
                <a:solidFill>
                  <a:srgbClr val="FF3300"/>
                </a:solidFill>
                <a:latin typeface="Times New Roman" pitchFamily="18" charset="0"/>
                <a:cs typeface="Times New Roman" pitchFamily="18" charset="0"/>
              </a:rPr>
              <a:t>Comunicaţia între procese</a:t>
            </a:r>
            <a:endParaRPr lang="en-US" altLang="en-US" sz="2800" b="1" dirty="0">
              <a:solidFill>
                <a:srgbClr val="FF3300"/>
              </a:solidFill>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154097"/>
          </a:xfrm>
        </p:spPr>
        <p:txBody>
          <a:bodyPr>
            <a:normAutofit/>
          </a:bodyPr>
          <a:lstStyle/>
          <a:p>
            <a:r>
              <a:rPr lang="en-US" dirty="0" err="1"/>
              <a:t>Procese</a:t>
            </a:r>
            <a:r>
              <a:rPr lang="en-US" dirty="0"/>
              <a:t> Linux</a:t>
            </a:r>
          </a:p>
        </p:txBody>
      </p:sp>
      <p:sp>
        <p:nvSpPr>
          <p:cNvPr id="3" name="Content Placeholder 2"/>
          <p:cNvSpPr>
            <a:spLocks noGrp="1"/>
          </p:cNvSpPr>
          <p:nvPr>
            <p:ph idx="1"/>
          </p:nvPr>
        </p:nvSpPr>
        <p:spPr>
          <a:xfrm>
            <a:off x="1066800" y="1143000"/>
            <a:ext cx="8001000" cy="4149127"/>
          </a:xfrm>
        </p:spPr>
        <p:txBody>
          <a:bodyPr>
            <a:noAutofit/>
          </a:bodyPr>
          <a:lstStyle/>
          <a:p>
            <a:r>
              <a:rPr lang="ro-RO" sz="2400" dirty="0"/>
              <a:t>Î</a:t>
            </a:r>
            <a:r>
              <a:rPr lang="en-US" sz="2400" dirty="0"/>
              <a:t>n </a:t>
            </a:r>
            <a:r>
              <a:rPr lang="en-US" sz="2400" dirty="0" err="1"/>
              <a:t>lumea</a:t>
            </a:r>
            <a:r>
              <a:rPr lang="en-US" sz="2400" dirty="0"/>
              <a:t> Linux, un </a:t>
            </a:r>
            <a:r>
              <a:rPr lang="en-US" sz="2400" dirty="0" err="1"/>
              <a:t>proces</a:t>
            </a:r>
            <a:r>
              <a:rPr lang="en-US" sz="2400" dirty="0"/>
              <a:t> </a:t>
            </a:r>
            <a:r>
              <a:rPr lang="en-US" sz="2400" dirty="0" err="1"/>
              <a:t>poate</a:t>
            </a:r>
            <a:r>
              <a:rPr lang="en-US" sz="2400" dirty="0"/>
              <a:t> </a:t>
            </a:r>
            <a:r>
              <a:rPr lang="en-US" sz="2400" dirty="0" err="1"/>
              <a:t>crea</a:t>
            </a:r>
            <a:r>
              <a:rPr lang="en-US" sz="2400" dirty="0"/>
              <a:t> un </a:t>
            </a:r>
            <a:r>
              <a:rPr lang="en-US" sz="2400" dirty="0" err="1"/>
              <a:t>nou</a:t>
            </a:r>
            <a:r>
              <a:rPr lang="en-US" sz="2400" dirty="0"/>
              <a:t> </a:t>
            </a:r>
            <a:r>
              <a:rPr lang="en-US" sz="2400" dirty="0" err="1"/>
              <a:t>proces</a:t>
            </a:r>
            <a:r>
              <a:rPr lang="en-US" sz="2400" dirty="0"/>
              <a:t> (</a:t>
            </a:r>
            <a:r>
              <a:rPr lang="en-US" sz="2400" dirty="0" err="1"/>
              <a:t>folosind</a:t>
            </a:r>
            <a:r>
              <a:rPr lang="en-US" sz="2400" dirty="0"/>
              <a:t> </a:t>
            </a:r>
            <a:r>
              <a:rPr lang="en-US" sz="2400" dirty="0" err="1"/>
              <a:t>func</a:t>
            </a:r>
            <a:r>
              <a:rPr lang="ro-RO" sz="2400" dirty="0"/>
              <a:t>ț</a:t>
            </a:r>
            <a:r>
              <a:rPr lang="en-US" sz="2400" dirty="0" err="1"/>
              <a:t>iile</a:t>
            </a:r>
            <a:r>
              <a:rPr lang="en-US" sz="2400" dirty="0"/>
              <a:t> fork() </a:t>
            </a:r>
            <a:r>
              <a:rPr lang="ro-RO" sz="2400" dirty="0"/>
              <a:t>ș</a:t>
            </a:r>
            <a:r>
              <a:rPr lang="en-US" sz="2400" dirty="0" err="1"/>
              <a:t>i</a:t>
            </a:r>
            <a:r>
              <a:rPr lang="en-US" sz="2400" dirty="0"/>
              <a:t> exec()). </a:t>
            </a:r>
            <a:r>
              <a:rPr lang="ro-RO" sz="2400" dirty="0"/>
              <a:t>Î</a:t>
            </a:r>
            <a:r>
              <a:rPr lang="en-US" sz="2400" dirty="0"/>
              <a:t>n </a:t>
            </a:r>
            <a:r>
              <a:rPr lang="en-US" sz="2400" dirty="0" err="1"/>
              <a:t>acest</a:t>
            </a:r>
            <a:r>
              <a:rPr lang="en-US" sz="2400" dirty="0"/>
              <a:t> </a:t>
            </a:r>
            <a:r>
              <a:rPr lang="en-US" sz="2400" dirty="0" err="1"/>
              <a:t>caz</a:t>
            </a:r>
            <a:r>
              <a:rPr lang="en-US" sz="2400" dirty="0"/>
              <a:t>, </a:t>
            </a:r>
            <a:r>
              <a:rPr lang="en-US" sz="2400" dirty="0" err="1"/>
              <a:t>procesul</a:t>
            </a:r>
            <a:r>
              <a:rPr lang="en-US" sz="2400" dirty="0"/>
              <a:t> care a </a:t>
            </a:r>
            <a:r>
              <a:rPr lang="en-US" sz="2400" dirty="0" err="1"/>
              <a:t>fost</a:t>
            </a:r>
            <a:r>
              <a:rPr lang="en-US" sz="2400" dirty="0"/>
              <a:t> </a:t>
            </a:r>
            <a:r>
              <a:rPr lang="en-US" sz="2400" dirty="0" err="1"/>
              <a:t>creat</a:t>
            </a:r>
            <a:r>
              <a:rPr lang="en-US" sz="2400" dirty="0"/>
              <a:t> se </a:t>
            </a:r>
            <a:r>
              <a:rPr lang="en-US" sz="2400" dirty="0" err="1"/>
              <a:t>nume</a:t>
            </a:r>
            <a:r>
              <a:rPr lang="ro-RO" sz="2400" dirty="0"/>
              <a:t>ș</a:t>
            </a:r>
            <a:r>
              <a:rPr lang="en-US" sz="2400" dirty="0" err="1"/>
              <a:t>te</a:t>
            </a:r>
            <a:r>
              <a:rPr lang="en-US" sz="2400" dirty="0"/>
              <a:t> </a:t>
            </a:r>
            <a:r>
              <a:rPr lang="en-US" sz="2400" dirty="0" err="1"/>
              <a:t>copil</a:t>
            </a:r>
            <a:r>
              <a:rPr lang="en-US" sz="2400" dirty="0"/>
              <a:t> (child) </a:t>
            </a:r>
            <a:r>
              <a:rPr lang="en-US" sz="2400" dirty="0" err="1"/>
              <a:t>iar</a:t>
            </a:r>
            <a:r>
              <a:rPr lang="en-US" sz="2400" dirty="0"/>
              <a:t> </a:t>
            </a:r>
            <a:r>
              <a:rPr lang="en-US" sz="2400" dirty="0" err="1"/>
              <a:t>procesul</a:t>
            </a:r>
            <a:r>
              <a:rPr lang="en-US" sz="2400" dirty="0"/>
              <a:t> care l-a </a:t>
            </a:r>
            <a:r>
              <a:rPr lang="en-US" sz="2400" dirty="0" err="1"/>
              <a:t>creat</a:t>
            </a:r>
            <a:r>
              <a:rPr lang="en-US" sz="2400" dirty="0"/>
              <a:t> se </a:t>
            </a:r>
            <a:r>
              <a:rPr lang="en-US" sz="2400" dirty="0" err="1"/>
              <a:t>nume</a:t>
            </a:r>
            <a:r>
              <a:rPr lang="ro-RO" sz="2400" dirty="0"/>
              <a:t>ș</a:t>
            </a:r>
            <a:r>
              <a:rPr lang="en-US" sz="2400" dirty="0" err="1"/>
              <a:t>te</a:t>
            </a:r>
            <a:r>
              <a:rPr lang="en-US" sz="2400" dirty="0"/>
              <a:t> p</a:t>
            </a:r>
            <a:r>
              <a:rPr lang="ro-RO" sz="2400" dirty="0"/>
              <a:t>ă</a:t>
            </a:r>
            <a:r>
              <a:rPr lang="en-US" sz="2400" dirty="0" err="1"/>
              <a:t>rinte</a:t>
            </a:r>
            <a:r>
              <a:rPr lang="en-US" sz="2400" dirty="0"/>
              <a:t> (parent). Un </a:t>
            </a:r>
            <a:r>
              <a:rPr lang="en-US" sz="2400" dirty="0" err="1"/>
              <a:t>proces</a:t>
            </a:r>
            <a:r>
              <a:rPr lang="en-US" sz="2400" dirty="0"/>
              <a:t> </a:t>
            </a:r>
            <a:r>
              <a:rPr lang="en-US" sz="2400" dirty="0" err="1"/>
              <a:t>este</a:t>
            </a:r>
            <a:r>
              <a:rPr lang="en-US" sz="2400" dirty="0"/>
              <a:t> </a:t>
            </a:r>
            <a:r>
              <a:rPr lang="en-US" sz="2400" dirty="0" err="1"/>
              <a:t>identificat</a:t>
            </a:r>
            <a:r>
              <a:rPr lang="en-US" sz="2400" dirty="0"/>
              <a:t> </a:t>
            </a:r>
            <a:r>
              <a:rPr lang="en-US" sz="2400" dirty="0" err="1"/>
              <a:t>prin</a:t>
            </a:r>
            <a:r>
              <a:rPr lang="en-US" sz="2400" dirty="0"/>
              <a:t> </a:t>
            </a:r>
            <a:r>
              <a:rPr lang="en-US" sz="2400" dirty="0" err="1"/>
              <a:t>identificatorul</a:t>
            </a:r>
            <a:r>
              <a:rPr lang="en-US" sz="2400" dirty="0"/>
              <a:t> de </a:t>
            </a:r>
            <a:r>
              <a:rPr lang="en-US" sz="2400" dirty="0" err="1"/>
              <a:t>proces</a:t>
            </a:r>
            <a:r>
              <a:rPr lang="en-US" sz="2400" dirty="0"/>
              <a:t> - </a:t>
            </a:r>
            <a:r>
              <a:rPr lang="en-US" sz="2400" b="1" dirty="0"/>
              <a:t>process ID (PID)</a:t>
            </a:r>
            <a:r>
              <a:rPr lang="en-US" sz="2400" dirty="0"/>
              <a:t> precum </a:t>
            </a:r>
            <a:r>
              <a:rPr lang="ro-RO" sz="2400" dirty="0"/>
              <a:t>ș</a:t>
            </a:r>
            <a:r>
              <a:rPr lang="en-US" sz="2400" dirty="0" err="1"/>
              <a:t>i</a:t>
            </a:r>
            <a:r>
              <a:rPr lang="en-US" sz="2400" dirty="0"/>
              <a:t> </a:t>
            </a:r>
            <a:r>
              <a:rPr lang="en-US" sz="2400" dirty="0" err="1"/>
              <a:t>prin</a:t>
            </a:r>
            <a:r>
              <a:rPr lang="en-US" sz="2400" dirty="0"/>
              <a:t> </a:t>
            </a:r>
            <a:r>
              <a:rPr lang="en-US" sz="2400" dirty="0" err="1"/>
              <a:t>identificatorul</a:t>
            </a:r>
            <a:r>
              <a:rPr lang="en-US" sz="2400" dirty="0"/>
              <a:t> de </a:t>
            </a:r>
            <a:r>
              <a:rPr lang="en-US" sz="2400" dirty="0" err="1"/>
              <a:t>proces</a:t>
            </a:r>
            <a:r>
              <a:rPr lang="en-US" sz="2400" dirty="0"/>
              <a:t> al </a:t>
            </a:r>
            <a:r>
              <a:rPr lang="en-US" sz="2400" dirty="0" err="1"/>
              <a:t>procesului</a:t>
            </a:r>
            <a:r>
              <a:rPr lang="en-US" sz="2400" dirty="0"/>
              <a:t> p</a:t>
            </a:r>
            <a:r>
              <a:rPr lang="ro-RO" sz="2400" dirty="0"/>
              <a:t>ă</a:t>
            </a:r>
            <a:r>
              <a:rPr lang="en-US" sz="2400" dirty="0" err="1"/>
              <a:t>rinte</a:t>
            </a:r>
            <a:r>
              <a:rPr lang="en-US" sz="2400" dirty="0"/>
              <a:t> - </a:t>
            </a:r>
            <a:r>
              <a:rPr lang="en-US" sz="2400" b="1" dirty="0"/>
              <a:t>parent processes ID (PPID)</a:t>
            </a:r>
            <a:r>
              <a:rPr lang="en-US" sz="2400" dirty="0"/>
              <a:t>.</a:t>
            </a:r>
          </a:p>
          <a:p>
            <a:r>
              <a:rPr lang="en-US" sz="2400" b="1" dirty="0" err="1"/>
              <a:t>Procesele</a:t>
            </a:r>
            <a:r>
              <a:rPr lang="en-US" sz="2400" b="1" dirty="0"/>
              <a:t> p</a:t>
            </a:r>
            <a:r>
              <a:rPr lang="ro-RO" sz="2400" b="1" dirty="0"/>
              <a:t>ă</a:t>
            </a:r>
            <a:r>
              <a:rPr lang="en-US" sz="2400" b="1" dirty="0" err="1"/>
              <a:t>rinte</a:t>
            </a:r>
            <a:r>
              <a:rPr lang="en-US" sz="2400" b="1" dirty="0"/>
              <a:t> </a:t>
            </a:r>
            <a:r>
              <a:rPr lang="en-US" sz="2400" dirty="0"/>
              <a:t>– sunt </a:t>
            </a:r>
            <a:r>
              <a:rPr lang="en-US" sz="2400" dirty="0" err="1"/>
              <a:t>procesele</a:t>
            </a:r>
            <a:r>
              <a:rPr lang="en-US" sz="2400" dirty="0"/>
              <a:t> </a:t>
            </a:r>
            <a:r>
              <a:rPr lang="en-US" sz="2400" dirty="0" err="1"/>
              <a:t>ce</a:t>
            </a:r>
            <a:r>
              <a:rPr lang="en-US" sz="2400" dirty="0"/>
              <a:t> </a:t>
            </a:r>
            <a:r>
              <a:rPr lang="en-US" sz="2400" dirty="0" err="1"/>
              <a:t>creeaz</a:t>
            </a:r>
            <a:r>
              <a:rPr lang="ro-RO" sz="2400" dirty="0"/>
              <a:t>ă</a:t>
            </a:r>
            <a:r>
              <a:rPr lang="en-US" sz="2400" dirty="0"/>
              <a:t> </a:t>
            </a:r>
            <a:r>
              <a:rPr lang="en-US" sz="2400" dirty="0" err="1"/>
              <a:t>alte</a:t>
            </a:r>
            <a:r>
              <a:rPr lang="en-US" sz="2400" dirty="0"/>
              <a:t> </a:t>
            </a:r>
            <a:r>
              <a:rPr lang="en-US" sz="2400" dirty="0" err="1"/>
              <a:t>procese</a:t>
            </a:r>
            <a:r>
              <a:rPr lang="en-US" sz="2400" dirty="0"/>
              <a:t> </a:t>
            </a:r>
            <a:r>
              <a:rPr lang="ro-RO" sz="2400" dirty="0"/>
              <a:t>î</a:t>
            </a:r>
            <a:r>
              <a:rPr lang="en-US" sz="2400" dirty="0"/>
              <a:t>n </a:t>
            </a:r>
            <a:r>
              <a:rPr lang="en-US" sz="2400" dirty="0" err="1"/>
              <a:t>timpul</a:t>
            </a:r>
            <a:r>
              <a:rPr lang="en-US" sz="2400" dirty="0"/>
              <a:t> </a:t>
            </a:r>
            <a:r>
              <a:rPr lang="en-US" sz="2400" dirty="0" err="1"/>
              <a:t>execu</a:t>
            </a:r>
            <a:r>
              <a:rPr lang="ro-RO" sz="2400" dirty="0"/>
              <a:t>ț</a:t>
            </a:r>
            <a:r>
              <a:rPr lang="en-US" sz="2400" dirty="0" err="1"/>
              <a:t>iei</a:t>
            </a:r>
            <a:r>
              <a:rPr lang="en-US" sz="2400" dirty="0"/>
              <a:t>.</a:t>
            </a:r>
          </a:p>
          <a:p>
            <a:r>
              <a:rPr lang="en-US" sz="2400" b="1" dirty="0" err="1"/>
              <a:t>Procesele</a:t>
            </a:r>
            <a:r>
              <a:rPr lang="en-US" sz="2400" b="1" dirty="0"/>
              <a:t> </a:t>
            </a:r>
            <a:r>
              <a:rPr lang="en-US" sz="2400" b="1" dirty="0" err="1"/>
              <a:t>copil</a:t>
            </a:r>
            <a:r>
              <a:rPr lang="en-US" sz="2400" b="1" dirty="0"/>
              <a:t> </a:t>
            </a:r>
            <a:r>
              <a:rPr lang="en-US" sz="2400" dirty="0"/>
              <a:t>– sunt </a:t>
            </a:r>
            <a:r>
              <a:rPr lang="en-US" sz="2400" dirty="0" err="1"/>
              <a:t>procesele</a:t>
            </a:r>
            <a:r>
              <a:rPr lang="en-US" sz="2400" dirty="0"/>
              <a:t> </a:t>
            </a:r>
            <a:r>
              <a:rPr lang="en-US" sz="2400" dirty="0" err="1"/>
              <a:t>ce</a:t>
            </a:r>
            <a:r>
              <a:rPr lang="en-US" sz="2400" dirty="0"/>
              <a:t> sunt create de c</a:t>
            </a:r>
            <a:r>
              <a:rPr lang="ro-RO" sz="2400" dirty="0"/>
              <a:t>ă</a:t>
            </a:r>
            <a:r>
              <a:rPr lang="en-US" sz="2400" dirty="0" err="1"/>
              <a:t>tre</a:t>
            </a:r>
            <a:r>
              <a:rPr lang="en-US" sz="2400" dirty="0"/>
              <a:t> </a:t>
            </a:r>
            <a:r>
              <a:rPr lang="en-US" sz="2400" dirty="0" err="1"/>
              <a:t>alte</a:t>
            </a:r>
            <a:r>
              <a:rPr lang="en-US" sz="2400" dirty="0"/>
              <a:t> </a:t>
            </a:r>
            <a:r>
              <a:rPr lang="en-US" sz="2400" dirty="0" err="1"/>
              <a:t>procese</a:t>
            </a:r>
            <a:r>
              <a:rPr lang="en-US" sz="2400" dirty="0"/>
              <a:t> </a:t>
            </a:r>
            <a:r>
              <a:rPr lang="ro-RO" sz="2400" dirty="0"/>
              <a:t>î</a:t>
            </a:r>
            <a:r>
              <a:rPr lang="en-US" sz="2400" dirty="0"/>
              <a:t>n </a:t>
            </a:r>
            <a:r>
              <a:rPr lang="en-US" sz="2400" dirty="0" err="1"/>
              <a:t>timpul</a:t>
            </a:r>
            <a:r>
              <a:rPr lang="en-US" sz="2400" dirty="0"/>
              <a:t> </a:t>
            </a:r>
            <a:r>
              <a:rPr lang="en-US" sz="2400" dirty="0" err="1"/>
              <a:t>execu</a:t>
            </a:r>
            <a:r>
              <a:rPr lang="ro-RO" sz="2400" dirty="0"/>
              <a:t>ț</a:t>
            </a:r>
            <a:r>
              <a:rPr lang="en-US" sz="2400" dirty="0" err="1"/>
              <a:t>iei</a:t>
            </a:r>
            <a:r>
              <a:rPr lang="en-US" sz="2400" dirty="0"/>
              <a:t> </a:t>
            </a:r>
            <a:r>
              <a:rPr lang="en-US" sz="2400" dirty="0" err="1"/>
              <a:t>acestora</a:t>
            </a:r>
            <a:r>
              <a:rPr lang="en-US" sz="2400" dirty="0"/>
              <a:t>.</a:t>
            </a:r>
          </a:p>
          <a:p>
            <a:r>
              <a:rPr lang="en-US" sz="2400" dirty="0"/>
              <a:t>Obs.: </a:t>
            </a:r>
            <a:r>
              <a:rPr lang="en-US" sz="2400" dirty="0" err="1"/>
              <a:t>Putem</a:t>
            </a:r>
            <a:r>
              <a:rPr lang="en-US" sz="2400" dirty="0"/>
              <a:t> </a:t>
            </a:r>
            <a:r>
              <a:rPr lang="en-US" sz="2400" dirty="0" err="1"/>
              <a:t>folosi</a:t>
            </a:r>
            <a:r>
              <a:rPr lang="en-US" sz="2400" dirty="0"/>
              <a:t> </a:t>
            </a:r>
            <a:r>
              <a:rPr lang="en-US" sz="2400" dirty="0" err="1"/>
              <a:t>comanda</a:t>
            </a:r>
            <a:r>
              <a:rPr lang="en-US" sz="2400" dirty="0"/>
              <a:t> </a:t>
            </a:r>
            <a:r>
              <a:rPr lang="en-US" sz="2400" b="1" i="1" dirty="0" err="1"/>
              <a:t>pidof</a:t>
            </a:r>
            <a:r>
              <a:rPr lang="en-US" sz="2400" dirty="0"/>
              <a:t> </a:t>
            </a:r>
            <a:r>
              <a:rPr lang="en-US" sz="2400" dirty="0" err="1"/>
              <a:t>pentru</a:t>
            </a:r>
            <a:r>
              <a:rPr lang="en-US" sz="2400" dirty="0"/>
              <a:t> a </a:t>
            </a:r>
            <a:r>
              <a:rPr lang="en-US" sz="2400" dirty="0" err="1"/>
              <a:t>afla</a:t>
            </a:r>
            <a:r>
              <a:rPr lang="en-US" sz="2400" dirty="0"/>
              <a:t> </a:t>
            </a:r>
            <a:r>
              <a:rPr lang="en-US" sz="2400" dirty="0" err="1"/>
              <a:t>identificatorul</a:t>
            </a:r>
            <a:r>
              <a:rPr lang="en-US" sz="2400" dirty="0"/>
              <a:t> </a:t>
            </a:r>
            <a:r>
              <a:rPr lang="en-US" sz="2400" dirty="0" err="1"/>
              <a:t>unui</a:t>
            </a:r>
            <a:r>
              <a:rPr lang="en-US" sz="2400" dirty="0"/>
              <a:t> </a:t>
            </a:r>
            <a:r>
              <a:rPr lang="en-US" sz="2400" dirty="0" err="1"/>
              <a:t>proces</a:t>
            </a:r>
            <a:r>
              <a:rPr lang="en-US" sz="2400" dirty="0"/>
              <a:t> (PID). </a:t>
            </a:r>
          </a:p>
          <a:p>
            <a:r>
              <a:rPr lang="en-US" sz="2400" dirty="0" err="1"/>
              <a:t>Sintaxa</a:t>
            </a:r>
            <a:r>
              <a:rPr lang="en-US" sz="2400" dirty="0"/>
              <a:t>: $ </a:t>
            </a:r>
            <a:r>
              <a:rPr lang="en-US" sz="2400" dirty="0" err="1"/>
              <a:t>pidof</a:t>
            </a:r>
            <a:r>
              <a:rPr lang="en-US" sz="2400" dirty="0"/>
              <a:t> &lt;</a:t>
            </a:r>
            <a:r>
              <a:rPr lang="en-US" sz="2400" dirty="0" err="1"/>
              <a:t>process_name</a:t>
            </a:r>
            <a:r>
              <a:rPr lang="en-US" sz="2400" dirty="0"/>
              <a:t>&gt;</a:t>
            </a:r>
          </a:p>
        </p:txBody>
      </p:sp>
      <p:sp>
        <p:nvSpPr>
          <p:cNvPr id="4" name="Slide Number Placeholder 3"/>
          <p:cNvSpPr>
            <a:spLocks noGrp="1"/>
          </p:cNvSpPr>
          <p:nvPr>
            <p:ph type="sldNum" sz="quarter" idx="12"/>
          </p:nvPr>
        </p:nvSpPr>
        <p:spPr/>
        <p:txBody>
          <a:bodyPr/>
          <a:lstStyle/>
          <a:p>
            <a:fld id="{CE8079A4-7AA8-4A4F-87E2-7781EC5097DD}" type="slidenum">
              <a:rPr lang="en-US" smtClean="0"/>
              <a:pPr/>
              <a:t>28</a:t>
            </a:fld>
            <a:endParaRPr lang="en-US"/>
          </a:p>
        </p:txBody>
      </p:sp>
    </p:spTree>
    <p:extLst>
      <p:ext uri="{BB962C8B-B14F-4D97-AF65-F5344CB8AC3E}">
        <p14:creationId xmlns:p14="http://schemas.microsoft.com/office/powerpoint/2010/main" val="3855592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315200" cy="1154097"/>
          </a:xfrm>
        </p:spPr>
        <p:txBody>
          <a:bodyPr>
            <a:normAutofit fontScale="90000"/>
          </a:bodyPr>
          <a:lstStyle/>
          <a:p>
            <a:r>
              <a:rPr lang="en-US" dirty="0"/>
              <a:t>Dou</a:t>
            </a:r>
            <a:r>
              <a:rPr lang="ro-RO" dirty="0"/>
              <a:t>Ă mari tipuri de procese </a:t>
            </a:r>
            <a:r>
              <a:rPr lang="en-US" dirty="0"/>
              <a:t>Linux </a:t>
            </a:r>
          </a:p>
        </p:txBody>
      </p:sp>
      <p:sp>
        <p:nvSpPr>
          <p:cNvPr id="3" name="Content Placeholder 2"/>
          <p:cNvSpPr>
            <a:spLocks noGrp="1"/>
          </p:cNvSpPr>
          <p:nvPr>
            <p:ph idx="1"/>
          </p:nvPr>
        </p:nvSpPr>
        <p:spPr>
          <a:xfrm>
            <a:off x="914400" y="2286000"/>
            <a:ext cx="7924800" cy="3539527"/>
          </a:xfrm>
        </p:spPr>
        <p:txBody>
          <a:bodyPr>
            <a:noAutofit/>
          </a:bodyPr>
          <a:lstStyle/>
          <a:p>
            <a:r>
              <a:rPr lang="ro-RO" sz="2400" b="1" dirty="0"/>
              <a:t>Procese </a:t>
            </a:r>
            <a:r>
              <a:rPr lang="en-US" sz="2400" b="1" dirty="0"/>
              <a:t>Foreground </a:t>
            </a:r>
            <a:r>
              <a:rPr lang="en-US" sz="2400" dirty="0"/>
              <a:t>(~</a:t>
            </a:r>
            <a:r>
              <a:rPr lang="ro-RO" sz="2400" dirty="0"/>
              <a:t>asa zis </a:t>
            </a:r>
            <a:r>
              <a:rPr lang="en-US" sz="2400" dirty="0"/>
              <a:t>interactive) – </a:t>
            </a:r>
            <a:r>
              <a:rPr lang="ro-RO" sz="2400" dirty="0"/>
              <a:t>acestea sunt initializate si controlate intr-o sesiune terminal</a:t>
            </a:r>
            <a:r>
              <a:rPr lang="en-US" sz="2400" dirty="0"/>
              <a:t>. </a:t>
            </a:r>
            <a:r>
              <a:rPr lang="ro-RO" sz="2400" dirty="0"/>
              <a:t>Cu alte cuvinte, trebuie ca un utilizator sa fie conectat la sistem, pentru a porni astfel de procese</a:t>
            </a:r>
            <a:r>
              <a:rPr lang="en-US" sz="2400" dirty="0"/>
              <a:t>; </a:t>
            </a:r>
            <a:r>
              <a:rPr lang="ro-RO" sz="2400" dirty="0"/>
              <a:t>acestea </a:t>
            </a:r>
            <a:r>
              <a:rPr lang="ro-RO" sz="2400"/>
              <a:t>nu pornesc </a:t>
            </a:r>
            <a:r>
              <a:rPr lang="ro-RO" sz="2400" dirty="0"/>
              <a:t>automat ca parte a serviciilor sau functiilor de sistem.</a:t>
            </a:r>
            <a:endParaRPr lang="en-US" sz="2400" dirty="0"/>
          </a:p>
          <a:p>
            <a:endParaRPr lang="en-US" sz="2400" dirty="0"/>
          </a:p>
          <a:p>
            <a:r>
              <a:rPr lang="ro-RO" sz="2400" b="1" dirty="0"/>
              <a:t>Procese </a:t>
            </a:r>
            <a:r>
              <a:rPr lang="en-US" sz="2400" b="1" dirty="0"/>
              <a:t>Background </a:t>
            </a:r>
            <a:r>
              <a:rPr lang="en-US" sz="2400" dirty="0"/>
              <a:t>(~non-interactive</a:t>
            </a:r>
            <a:r>
              <a:rPr lang="ro-RO" sz="2400" dirty="0"/>
              <a:t> sau automate</a:t>
            </a:r>
            <a:r>
              <a:rPr lang="en-US" sz="2400" dirty="0"/>
              <a:t>) – </a:t>
            </a:r>
            <a:r>
              <a:rPr lang="ro-RO" sz="2400" dirty="0"/>
              <a:t>reprezinta procesele ce nu sunt conectate cu aplicatia terminal</a:t>
            </a:r>
            <a:r>
              <a:rPr lang="en-US" sz="2400" dirty="0"/>
              <a:t>; </a:t>
            </a:r>
            <a:r>
              <a:rPr lang="ro-RO" sz="2400" dirty="0"/>
              <a:t>nu asteapta nici un input din partea utilizatorului</a:t>
            </a:r>
            <a:r>
              <a:rPr lang="en-US" sz="2400" dirty="0"/>
              <a:t>.</a:t>
            </a:r>
          </a:p>
        </p:txBody>
      </p:sp>
      <p:sp>
        <p:nvSpPr>
          <p:cNvPr id="4" name="Slide Number Placeholder 3"/>
          <p:cNvSpPr>
            <a:spLocks noGrp="1"/>
          </p:cNvSpPr>
          <p:nvPr>
            <p:ph type="sldNum" sz="quarter" idx="12"/>
          </p:nvPr>
        </p:nvSpPr>
        <p:spPr/>
        <p:txBody>
          <a:bodyPr/>
          <a:lstStyle/>
          <a:p>
            <a:fld id="{CE8079A4-7AA8-4A4F-87E2-7781EC5097DD}" type="slidenum">
              <a:rPr lang="en-US" smtClean="0"/>
              <a:pPr/>
              <a:t>29</a:t>
            </a:fld>
            <a:endParaRPr lang="en-US"/>
          </a:p>
        </p:txBody>
      </p:sp>
    </p:spTree>
    <p:extLst>
      <p:ext uri="{BB962C8B-B14F-4D97-AF65-F5344CB8AC3E}">
        <p14:creationId xmlns:p14="http://schemas.microsoft.com/office/powerpoint/2010/main" val="1969407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228600" y="228600"/>
            <a:ext cx="3733800" cy="914400"/>
          </a:xfrm>
        </p:spPr>
        <p:txBody>
          <a:bodyPr>
            <a:normAutofit/>
          </a:bodyPr>
          <a:lstStyle/>
          <a:p>
            <a:pPr algn="ctr"/>
            <a:r>
              <a:rPr lang="en-US" altLang="en-US" sz="2800" b="1" dirty="0">
                <a:latin typeface="Cambria" pitchFamily="18" charset="0"/>
                <a:cs typeface="Times New Roman" pitchFamily="18" charset="0"/>
              </a:rPr>
              <a:t>PROCESE</a:t>
            </a:r>
          </a:p>
        </p:txBody>
      </p:sp>
      <p:sp>
        <p:nvSpPr>
          <p:cNvPr id="4100" name="Rectangle 3"/>
          <p:cNvSpPr>
            <a:spLocks noGrp="1" noChangeArrowheads="1"/>
          </p:cNvSpPr>
          <p:nvPr>
            <p:ph type="subTitle" idx="1"/>
          </p:nvPr>
        </p:nvSpPr>
        <p:spPr>
          <a:xfrm>
            <a:off x="381000" y="2590800"/>
            <a:ext cx="8077200" cy="3581400"/>
          </a:xfrm>
        </p:spPr>
        <p:txBody>
          <a:bodyPr>
            <a:noAutofit/>
          </a:bodyPr>
          <a:lstStyle/>
          <a:p>
            <a:pPr algn="just"/>
            <a:endParaRPr lang="en-US" altLang="en-US" sz="2200" dirty="0">
              <a:latin typeface="Cambria" pitchFamily="18" charset="0"/>
              <a:cs typeface="Times New Roman" pitchFamily="18" charset="0"/>
            </a:endParaRPr>
          </a:p>
          <a:p>
            <a:pPr algn="just"/>
            <a:r>
              <a:rPr lang="ro-RO" altLang="en-US" sz="2200" dirty="0">
                <a:latin typeface="Cambria" pitchFamily="18" charset="0"/>
                <a:cs typeface="Times New Roman" pitchFamily="18" charset="0"/>
              </a:rPr>
              <a:t>Un</a:t>
            </a:r>
            <a:r>
              <a:rPr lang="en-US" altLang="en-US" sz="2200" dirty="0">
                <a:latin typeface="Cambria" pitchFamily="18" charset="0"/>
                <a:cs typeface="Times New Roman" pitchFamily="18" charset="0"/>
              </a:rPr>
              <a:t> </a:t>
            </a:r>
            <a:r>
              <a:rPr lang="en-US" altLang="en-US" sz="2200" b="1" dirty="0">
                <a:latin typeface="Cambria" pitchFamily="18" charset="0"/>
                <a:cs typeface="Times New Roman" pitchFamily="18" charset="0"/>
              </a:rPr>
              <a:t>program</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reprezintă ceva pasiv, static</a:t>
            </a:r>
            <a:r>
              <a:rPr lang="en-US" altLang="en-US" sz="2200" dirty="0">
                <a:latin typeface="Cambria" pitchFamily="18" charset="0"/>
                <a:cs typeface="Times New Roman" pitchFamily="18" charset="0"/>
              </a:rPr>
              <a:t>;</a:t>
            </a:r>
            <a:r>
              <a:rPr lang="ro-RO" altLang="en-US" sz="2200" dirty="0">
                <a:latin typeface="Cambria" pitchFamily="18" charset="0"/>
                <a:cs typeface="Times New Roman" pitchFamily="18" charset="0"/>
              </a:rPr>
              <a:t> </a:t>
            </a:r>
            <a:r>
              <a:rPr lang="en-US" altLang="en-US" sz="2200" b="1" dirty="0" err="1">
                <a:latin typeface="Cambria" pitchFamily="18" charset="0"/>
                <a:cs typeface="Times New Roman" pitchFamily="18" charset="0"/>
              </a:rPr>
              <a:t>proces</a:t>
            </a:r>
            <a:r>
              <a:rPr lang="ro-RO" altLang="en-US" sz="2200" b="1" dirty="0">
                <a:latin typeface="Cambria" pitchFamily="18" charset="0"/>
                <a:cs typeface="Times New Roman" pitchFamily="18" charset="0"/>
              </a:rPr>
              <a:t>ul </a:t>
            </a:r>
            <a:r>
              <a:rPr lang="ro-RO" altLang="en-US" sz="2200" dirty="0">
                <a:latin typeface="Cambria" pitchFamily="18" charset="0"/>
                <a:cs typeface="Times New Roman" pitchFamily="18" charset="0"/>
              </a:rPr>
              <a:t>este </a:t>
            </a:r>
            <a:r>
              <a:rPr lang="en-US" altLang="en-US" sz="2200" dirty="0" err="1">
                <a:latin typeface="Cambria" pitchFamily="18" charset="0"/>
                <a:cs typeface="Times New Roman" pitchFamily="18" charset="0"/>
              </a:rPr>
              <a:t>activ</a:t>
            </a:r>
            <a:r>
              <a:rPr lang="ro-RO" altLang="en-US" sz="2200" dirty="0">
                <a:latin typeface="Cambria" pitchFamily="18" charset="0"/>
                <a:cs typeface="Times New Roman" pitchFamily="18" charset="0"/>
              </a:rPr>
              <a:t> (proces</a:t>
            </a:r>
            <a:r>
              <a:rPr lang="en-US" altLang="en-US" sz="2200" dirty="0">
                <a:latin typeface="Cambria" pitchFamily="18" charset="0"/>
                <a:cs typeface="Times New Roman" pitchFamily="18" charset="0"/>
              </a:rPr>
              <a:t> = </a:t>
            </a:r>
            <a:r>
              <a:rPr lang="en-US" altLang="en-US" sz="2200" i="1" dirty="0" err="1">
                <a:latin typeface="Cambria" pitchFamily="18" charset="0"/>
                <a:cs typeface="Times New Roman" pitchFamily="18" charset="0"/>
              </a:rPr>
              <a:t>instan</a:t>
            </a:r>
            <a:r>
              <a:rPr lang="ro-RO" altLang="en-US" sz="2200" i="1" dirty="0">
                <a:latin typeface="Cambria" pitchFamily="18" charset="0"/>
                <a:cs typeface="Times New Roman" pitchFamily="18" charset="0"/>
              </a:rPr>
              <a:t>ţă a unui program în execuţie</a:t>
            </a:r>
            <a:r>
              <a:rPr lang="ro-RO" altLang="en-US" sz="2200" dirty="0">
                <a:latin typeface="Cambria" pitchFamily="18" charset="0"/>
                <a:cs typeface="Times New Roman" pitchFamily="18" charset="0"/>
              </a:rPr>
              <a:t>).</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Exemple de a</a:t>
            </a:r>
            <a:r>
              <a:rPr lang="en-US" altLang="en-US" sz="2200" dirty="0">
                <a:latin typeface="Cambria" pitchFamily="18" charset="0"/>
                <a:cs typeface="Times New Roman" pitchFamily="18" charset="0"/>
              </a:rPr>
              <a:t>tribute</a:t>
            </a:r>
            <a:r>
              <a:rPr lang="ro-RO" altLang="en-US" sz="2200" dirty="0">
                <a:latin typeface="Cambria" pitchFamily="18" charset="0"/>
                <a:cs typeface="Times New Roman" pitchFamily="18" charset="0"/>
              </a:rPr>
              <a:t> asociate cu un proces: starea, memoria alocată, resurse UCP, </a:t>
            </a:r>
            <a:r>
              <a:rPr lang="en-US" altLang="en-US" sz="2200" dirty="0" err="1">
                <a:latin typeface="Cambria" pitchFamily="18" charset="0"/>
                <a:cs typeface="Times New Roman" pitchFamily="18" charset="0"/>
              </a:rPr>
              <a:t>progres</a:t>
            </a:r>
            <a:r>
              <a:rPr lang="ro-RO" altLang="en-US" sz="2200" dirty="0">
                <a:latin typeface="Cambria" pitchFamily="18" charset="0"/>
                <a:cs typeface="Times New Roman" pitchFamily="18" charset="0"/>
              </a:rPr>
              <a:t>ul înregistrat</a:t>
            </a:r>
            <a:r>
              <a:rPr lang="en-US" altLang="en-US" sz="2200" dirty="0">
                <a:latin typeface="Cambria" pitchFamily="18" charset="0"/>
                <a:cs typeface="Times New Roman" pitchFamily="18" charset="0"/>
              </a:rPr>
              <a:t>.</a:t>
            </a:r>
          </a:p>
          <a:p>
            <a:pPr algn="just"/>
            <a:endParaRPr lang="en-US" altLang="en-US" sz="2200" dirty="0">
              <a:latin typeface="Cambria" pitchFamily="18" charset="0"/>
              <a:cs typeface="Times New Roman" pitchFamily="18" charset="0"/>
            </a:endParaRPr>
          </a:p>
          <a:p>
            <a:pPr algn="just"/>
            <a:r>
              <a:rPr lang="ro-RO" altLang="en-US" sz="2200" b="1" dirty="0">
                <a:latin typeface="Cambria" pitchFamily="18" charset="0"/>
                <a:cs typeface="Times New Roman" pitchFamily="18" charset="0"/>
              </a:rPr>
              <a:t>De ce este nevoie de procese </a:t>
            </a:r>
            <a:r>
              <a:rPr lang="en-US" altLang="en-US" sz="2200" b="1" dirty="0">
                <a:latin typeface="Cambria" pitchFamily="18" charset="0"/>
                <a:cs typeface="Times New Roman" pitchFamily="18" charset="0"/>
              </a:rPr>
              <a:t>?</a:t>
            </a:r>
          </a:p>
          <a:p>
            <a:pPr algn="just"/>
            <a:endParaRPr lang="en-US" altLang="en-US" sz="2200" dirty="0">
              <a:latin typeface="Cambria" pitchFamily="18" charset="0"/>
              <a:cs typeface="Times New Roman" pitchFamily="18" charset="0"/>
            </a:endParaRPr>
          </a:p>
          <a:p>
            <a:pPr lvl="1" algn="just">
              <a:lnSpc>
                <a:spcPct val="70000"/>
              </a:lnSpc>
              <a:buFont typeface="Symbol" pitchFamily="18" charset="2"/>
              <a:buChar char="·"/>
            </a:pPr>
            <a:r>
              <a:rPr lang="ro-RO" altLang="en-US" sz="2200" dirty="0">
                <a:latin typeface="Cambria" pitchFamily="18" charset="0"/>
                <a:cs typeface="Times New Roman" pitchFamily="18" charset="0"/>
              </a:rPr>
              <a:t> Pentru partajarea resurselor logice (fişiere)</a:t>
            </a:r>
            <a:r>
              <a:rPr lang="en-US" altLang="en-US" sz="2200" dirty="0">
                <a:latin typeface="Cambria" pitchFamily="18" charset="0"/>
                <a:cs typeface="Times New Roman" pitchFamily="18" charset="0"/>
              </a:rPr>
              <a:t> </a:t>
            </a:r>
            <a:r>
              <a:rPr lang="ro-RO" altLang="en-US" sz="2200" dirty="0">
                <a:latin typeface="Cambria" pitchFamily="18" charset="0"/>
                <a:cs typeface="Times New Roman" pitchFamily="18" charset="0"/>
              </a:rPr>
              <a:t>şi fizice (echipamente </a:t>
            </a:r>
            <a:r>
              <a:rPr lang="en-US" altLang="en-US" sz="2200" dirty="0">
                <a:latin typeface="Cambria" pitchFamily="18" charset="0"/>
                <a:cs typeface="Times New Roman" pitchFamily="18" charset="0"/>
              </a:rPr>
              <a:t>hardware).</a:t>
            </a:r>
          </a:p>
          <a:p>
            <a:pPr lvl="2" algn="just">
              <a:lnSpc>
                <a:spcPct val="70000"/>
              </a:lnSpc>
              <a:buFontTx/>
              <a:buChar char="•"/>
            </a:pPr>
            <a:endParaRPr lang="en-US" altLang="en-US" sz="2200" dirty="0">
              <a:latin typeface="Cambria" pitchFamily="18" charset="0"/>
              <a:cs typeface="Times New Roman" pitchFamily="18" charset="0"/>
            </a:endParaRPr>
          </a:p>
          <a:p>
            <a:pPr lvl="1" algn="just">
              <a:lnSpc>
                <a:spcPct val="70000"/>
              </a:lnSpc>
              <a:buFont typeface="Symbol" pitchFamily="18" charset="2"/>
              <a:buChar char="·"/>
            </a:pPr>
            <a:r>
              <a:rPr lang="ro-RO" altLang="en-US" sz="2200" dirty="0">
                <a:latin typeface="Cambria" pitchFamily="18" charset="0"/>
                <a:cs typeface="Times New Roman" pitchFamily="18" charset="0"/>
              </a:rPr>
              <a:t> Pentru îmbunătăţirea vitezei de calcul, prin implementarea multiprogramării</a:t>
            </a:r>
            <a:r>
              <a:rPr lang="en-US" altLang="en-US" sz="2200" dirty="0">
                <a:latin typeface="Cambria" pitchFamily="18" charset="0"/>
                <a:cs typeface="Times New Roman" pitchFamily="18" charset="0"/>
              </a:rPr>
              <a:t>. </a:t>
            </a:r>
          </a:p>
          <a:p>
            <a:pPr algn="just">
              <a:lnSpc>
                <a:spcPct val="70000"/>
              </a:lnSpc>
              <a:buFont typeface="Arial Unicode MS" pitchFamily="34" charset="-128"/>
              <a:buChar char="•"/>
            </a:pPr>
            <a:endParaRPr lang="en-US" altLang="en-US" sz="2200" dirty="0">
              <a:latin typeface="Cambria" pitchFamily="18" charset="0"/>
              <a:cs typeface="Times New Roman" pitchFamily="18" charset="0"/>
            </a:endParaRPr>
          </a:p>
          <a:p>
            <a:pPr lvl="1" algn="just">
              <a:lnSpc>
                <a:spcPct val="70000"/>
              </a:lnSpc>
              <a:buFont typeface="Symbol" pitchFamily="18" charset="2"/>
              <a:buChar char="·"/>
            </a:pPr>
            <a:r>
              <a:rPr lang="ro-RO" altLang="en-US" sz="2200" dirty="0">
                <a:latin typeface="Cambria" pitchFamily="18" charset="0"/>
                <a:cs typeface="Times New Roman" pitchFamily="18" charset="0"/>
              </a:rPr>
              <a:t> Asigurarea modularităţii pentru protecţie</a:t>
            </a:r>
            <a:r>
              <a:rPr lang="en-US" altLang="en-US" sz="2200" dirty="0">
                <a:latin typeface="Cambria" pitchFamily="18" charset="0"/>
                <a:cs typeface="Times New Roman" pitchFamily="18" charset="0"/>
              </a:rPr>
              <a:t>.</a:t>
            </a:r>
          </a:p>
          <a:p>
            <a:pPr>
              <a:buFont typeface="Arial Unicode MS" pitchFamily="34" charset="-128"/>
              <a:buChar char="•"/>
            </a:pPr>
            <a:endParaRPr lang="en-US" altLang="en-US" sz="2200" dirty="0">
              <a:latin typeface="Cambria" pitchFamily="18" charset="0"/>
              <a:cs typeface="Times New Roman" pitchFamily="18" charset="0"/>
            </a:endParaRPr>
          </a:p>
        </p:txBody>
      </p:sp>
      <p:sp>
        <p:nvSpPr>
          <p:cNvPr id="4098" name="Slide Number Placeholder 3"/>
          <p:cNvSpPr>
            <a:spLocks noGrp="1"/>
          </p:cNvSpPr>
          <p:nvPr>
            <p:ph type="sldNum" sz="quarter" idx="12"/>
          </p:nvPr>
        </p:nvSpPr>
        <p:spPr>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5F9403B-3AF5-449D-BF8F-86A07AEBF8D4}" type="slidenum">
              <a:rPr lang="en-US" altLang="en-US" sz="1600" smtClean="0">
                <a:latin typeface="Cambria" pitchFamily="18" charset="0"/>
              </a:rPr>
              <a:pPr>
                <a:spcBef>
                  <a:spcPct val="0"/>
                </a:spcBef>
                <a:buFontTx/>
                <a:buNone/>
              </a:pPr>
              <a:t>3</a:t>
            </a:fld>
            <a:endParaRPr lang="en-US" altLang="en-US" sz="1600">
              <a:latin typeface="Cambria" pitchFamily="18" charset="0"/>
            </a:endParaRPr>
          </a:p>
        </p:txBody>
      </p:sp>
      <p:sp>
        <p:nvSpPr>
          <p:cNvPr id="4101" name="Rectangle 8"/>
          <p:cNvSpPr>
            <a:spLocks noChangeArrowheads="1"/>
          </p:cNvSpPr>
          <p:nvPr/>
        </p:nvSpPr>
        <p:spPr bwMode="auto">
          <a:xfrm>
            <a:off x="5105400" y="228600"/>
            <a:ext cx="3810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2800" b="1">
                <a:solidFill>
                  <a:srgbClr val="FF3300"/>
                </a:solidFill>
                <a:latin typeface="Cambria" pitchFamily="18" charset="0"/>
                <a:cs typeface="Times New Roman" pitchFamily="18" charset="0"/>
              </a:rPr>
              <a:t>Defini</a:t>
            </a:r>
            <a:r>
              <a:rPr lang="ro-RO" altLang="en-US" sz="2800" b="1">
                <a:solidFill>
                  <a:srgbClr val="FF3300"/>
                </a:solidFill>
                <a:latin typeface="Cambria" pitchFamily="18" charset="0"/>
                <a:cs typeface="Times New Roman" pitchFamily="18" charset="0"/>
              </a:rPr>
              <a:t>ţii</a:t>
            </a:r>
            <a:endParaRPr lang="en-US" altLang="en-US" sz="2800" b="1">
              <a:solidFill>
                <a:srgbClr val="FF3300"/>
              </a:solidFill>
              <a:latin typeface="Cambria"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894008"/>
          </a:xfrm>
        </p:spPr>
        <p:txBody>
          <a:bodyPr>
            <a:normAutofit/>
          </a:bodyPr>
          <a:lstStyle/>
          <a:p>
            <a:r>
              <a:rPr lang="ro-RO" dirty="0"/>
              <a:t>Procese speciale </a:t>
            </a:r>
            <a:r>
              <a:rPr lang="en-US" dirty="0"/>
              <a:t>Linux</a:t>
            </a:r>
          </a:p>
        </p:txBody>
      </p:sp>
      <p:sp>
        <p:nvSpPr>
          <p:cNvPr id="3" name="Content Placeholder 2"/>
          <p:cNvSpPr>
            <a:spLocks noGrp="1"/>
          </p:cNvSpPr>
          <p:nvPr>
            <p:ph idx="1"/>
          </p:nvPr>
        </p:nvSpPr>
        <p:spPr>
          <a:xfrm>
            <a:off x="914400" y="1600200"/>
            <a:ext cx="7848600" cy="4328160"/>
          </a:xfrm>
        </p:spPr>
        <p:txBody>
          <a:bodyPr>
            <a:noAutofit/>
          </a:bodyPr>
          <a:lstStyle/>
          <a:p>
            <a:r>
              <a:rPr lang="en-US" sz="2400" b="1" dirty="0"/>
              <a:t>Daemons</a:t>
            </a:r>
            <a:r>
              <a:rPr lang="en-US" sz="2400" dirty="0"/>
              <a:t>: </a:t>
            </a:r>
            <a:r>
              <a:rPr lang="ro-RO" sz="2400" dirty="0"/>
              <a:t>tip special de procese </a:t>
            </a:r>
            <a:r>
              <a:rPr lang="en-US" sz="2400" dirty="0"/>
              <a:t>background </a:t>
            </a:r>
            <a:r>
              <a:rPr lang="ro-RO" sz="2400" dirty="0"/>
              <a:t>ce pornesc la </a:t>
            </a:r>
            <a:r>
              <a:rPr lang="en-US" sz="2400" dirty="0"/>
              <a:t>startup</a:t>
            </a:r>
            <a:r>
              <a:rPr lang="ro-RO" sz="2400" dirty="0"/>
              <a:t>-ul sistemului si isi mentin executia permanent, pe post de </a:t>
            </a:r>
            <a:r>
              <a:rPr lang="en-US" sz="2400" dirty="0" err="1"/>
              <a:t>servic</a:t>
            </a:r>
            <a:r>
              <a:rPr lang="ro-RO" sz="2400" dirty="0"/>
              <a:t>iu</a:t>
            </a:r>
            <a:r>
              <a:rPr lang="en-US" sz="2400" dirty="0"/>
              <a:t>. </a:t>
            </a:r>
            <a:r>
              <a:rPr lang="ro-RO" sz="2400" dirty="0"/>
              <a:t>Ele sunt pornite ca task-uri de sistem </a:t>
            </a:r>
            <a:r>
              <a:rPr lang="en-US" sz="2400" dirty="0"/>
              <a:t>(</a:t>
            </a:r>
            <a:r>
              <a:rPr lang="ro-RO" sz="2400" dirty="0"/>
              <a:t>ruleaza ca servicii</a:t>
            </a:r>
            <a:r>
              <a:rPr lang="en-US" sz="2400" dirty="0"/>
              <a:t>)</a:t>
            </a:r>
            <a:r>
              <a:rPr lang="ro-RO" sz="2400" dirty="0"/>
              <a:t> in mod spontan si pot fi controlate prin intermediul procesului de sistem </a:t>
            </a:r>
            <a:r>
              <a:rPr lang="en-US" sz="2400" b="1" dirty="0" err="1"/>
              <a:t>init</a:t>
            </a:r>
            <a:r>
              <a:rPr lang="en-US" sz="2400" dirty="0" err="1"/>
              <a:t>.</a:t>
            </a:r>
            <a:endParaRPr lang="en-US" sz="2400" dirty="0"/>
          </a:p>
          <a:p>
            <a:r>
              <a:rPr lang="ro-RO" sz="2400" dirty="0"/>
              <a:t>Procesul</a:t>
            </a:r>
            <a:r>
              <a:rPr lang="en-US" sz="2400" dirty="0"/>
              <a:t> </a:t>
            </a:r>
            <a:r>
              <a:rPr lang="en-US" sz="2400" b="1" dirty="0" err="1"/>
              <a:t>init</a:t>
            </a:r>
            <a:r>
              <a:rPr lang="en-US" sz="2400" dirty="0"/>
              <a:t> </a:t>
            </a:r>
            <a:r>
              <a:rPr lang="ro-RO" sz="2400" dirty="0"/>
              <a:t>este procesul parinte al tuturor proceselor existente pe un sistem</a:t>
            </a:r>
            <a:r>
              <a:rPr lang="en-US" sz="2400" dirty="0"/>
              <a:t>,</a:t>
            </a:r>
            <a:r>
              <a:rPr lang="ro-RO" sz="2400" dirty="0"/>
              <a:t> fiind primul program executat dupa ce sistemul </a:t>
            </a:r>
            <a:r>
              <a:rPr lang="en-US" sz="2400" dirty="0"/>
              <a:t>Linux</a:t>
            </a:r>
            <a:r>
              <a:rPr lang="ro-RO" sz="2400" dirty="0"/>
              <a:t> booteaza;</a:t>
            </a:r>
            <a:r>
              <a:rPr lang="en-US" sz="2400" dirty="0"/>
              <a:t> </a:t>
            </a:r>
            <a:r>
              <a:rPr lang="ro-RO" sz="2400" dirty="0"/>
              <a:t>el administreaza toate celelalte procese ce ruleaza pe sistem</a:t>
            </a:r>
            <a:r>
              <a:rPr lang="en-US" sz="2400" dirty="0"/>
              <a:t>. </a:t>
            </a:r>
            <a:r>
              <a:rPr lang="ro-RO" sz="2400" dirty="0"/>
              <a:t>Este pornit de către </a:t>
            </a:r>
            <a:r>
              <a:rPr lang="en-US" sz="2400" dirty="0"/>
              <a:t>kernel,</a:t>
            </a:r>
            <a:r>
              <a:rPr lang="ro-RO" sz="2400" dirty="0"/>
              <a:t> deci nu are un proces părinte</a:t>
            </a:r>
            <a:r>
              <a:rPr lang="en-US" sz="2400" dirty="0"/>
              <a:t>.</a:t>
            </a:r>
          </a:p>
          <a:p>
            <a:r>
              <a:rPr lang="ro-RO" sz="2400" dirty="0"/>
              <a:t>Procesul </a:t>
            </a:r>
            <a:r>
              <a:rPr lang="en-US" sz="2400" b="1" dirty="0" err="1"/>
              <a:t>init</a:t>
            </a:r>
            <a:r>
              <a:rPr lang="en-US" sz="2400" b="1" dirty="0"/>
              <a:t> </a:t>
            </a:r>
            <a:r>
              <a:rPr lang="ro-RO" sz="2400" b="1" dirty="0"/>
              <a:t> </a:t>
            </a:r>
            <a:r>
              <a:rPr lang="ro-RO" sz="2400" dirty="0"/>
              <a:t>are intotdeauna un P</a:t>
            </a:r>
            <a:r>
              <a:rPr lang="en-US" sz="2400" dirty="0"/>
              <a:t>ID </a:t>
            </a:r>
            <a:r>
              <a:rPr lang="ro-RO" sz="2400" dirty="0"/>
              <a:t>egal cu</a:t>
            </a:r>
            <a:r>
              <a:rPr lang="en-US" sz="2400" dirty="0"/>
              <a:t> 1. </a:t>
            </a:r>
            <a:r>
              <a:rPr lang="ro-RO" sz="2400" dirty="0"/>
              <a:t>El se manifestă ca un părinte </a:t>
            </a:r>
            <a:r>
              <a:rPr lang="en-US" sz="2400" dirty="0"/>
              <a:t>“</a:t>
            </a:r>
            <a:r>
              <a:rPr lang="en-US" sz="2400" dirty="0" err="1"/>
              <a:t>adoptiv</a:t>
            </a:r>
            <a:r>
              <a:rPr lang="en-US" sz="2400" dirty="0"/>
              <a:t>” </a:t>
            </a:r>
            <a:r>
              <a:rPr lang="ro-RO" sz="2400" dirty="0"/>
              <a:t>pentru toate procesele orfane. </a:t>
            </a:r>
            <a:endParaRPr lang="en-US" sz="2400" dirty="0"/>
          </a:p>
        </p:txBody>
      </p:sp>
      <p:sp>
        <p:nvSpPr>
          <p:cNvPr id="4" name="Slide Number Placeholder 3"/>
          <p:cNvSpPr>
            <a:spLocks noGrp="1"/>
          </p:cNvSpPr>
          <p:nvPr>
            <p:ph type="sldNum" sz="quarter" idx="12"/>
          </p:nvPr>
        </p:nvSpPr>
        <p:spPr/>
        <p:txBody>
          <a:bodyPr/>
          <a:lstStyle/>
          <a:p>
            <a:fld id="{CE8079A4-7AA8-4A4F-87E2-7781EC5097DD}" type="slidenum">
              <a:rPr lang="en-US" smtClean="0"/>
              <a:pPr/>
              <a:t>30</a:t>
            </a:fld>
            <a:endParaRPr lang="en-US"/>
          </a:p>
        </p:txBody>
      </p:sp>
    </p:spTree>
    <p:extLst>
      <p:ext uri="{BB962C8B-B14F-4D97-AF65-F5344CB8AC3E}">
        <p14:creationId xmlns:p14="http://schemas.microsoft.com/office/powerpoint/2010/main" val="2158496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normAutofit/>
          </a:bodyPr>
          <a:lstStyle/>
          <a:p>
            <a:r>
              <a:rPr lang="en-US" dirty="0"/>
              <a:t>Linux – </a:t>
            </a:r>
            <a:r>
              <a:rPr lang="ro-RO" dirty="0"/>
              <a:t>Stările proceselor</a:t>
            </a:r>
            <a:endParaRPr lang="en-US" dirty="0"/>
          </a:p>
        </p:txBody>
      </p:sp>
      <p:sp>
        <p:nvSpPr>
          <p:cNvPr id="3" name="Content Placeholder 2"/>
          <p:cNvSpPr>
            <a:spLocks noGrp="1"/>
          </p:cNvSpPr>
          <p:nvPr>
            <p:ph idx="1"/>
          </p:nvPr>
        </p:nvSpPr>
        <p:spPr>
          <a:xfrm>
            <a:off x="1066800" y="1447800"/>
            <a:ext cx="7696200" cy="4072927"/>
          </a:xfrm>
        </p:spPr>
        <p:txBody>
          <a:bodyPr>
            <a:noAutofit/>
          </a:bodyPr>
          <a:lstStyle/>
          <a:p>
            <a:r>
              <a:rPr lang="en-US" sz="2400" b="1" dirty="0">
                <a:latin typeface="Cambria" panose="02040503050406030204" pitchFamily="18" charset="0"/>
                <a:ea typeface="Cambria" panose="02040503050406030204" pitchFamily="18" charset="0"/>
              </a:rPr>
              <a:t>Running</a:t>
            </a:r>
            <a:r>
              <a:rPr lang="en-US" sz="2400" dirty="0">
                <a:latin typeface="Cambria" panose="02040503050406030204" pitchFamily="18" charset="0"/>
                <a:ea typeface="Cambria" panose="02040503050406030204" pitchFamily="18" charset="0"/>
              </a:rPr>
              <a:t> – </a:t>
            </a:r>
            <a:r>
              <a:rPr lang="ro-RO" sz="2400" dirty="0">
                <a:latin typeface="Cambria" panose="02040503050406030204" pitchFamily="18" charset="0"/>
                <a:ea typeface="Cambria" panose="02040503050406030204" pitchFamily="18" charset="0"/>
              </a:rPr>
              <a:t>î</a:t>
            </a:r>
            <a:r>
              <a:rPr lang="en-US" sz="2400" dirty="0">
                <a:latin typeface="Cambria" panose="02040503050406030204" pitchFamily="18" charset="0"/>
                <a:ea typeface="Cambria" panose="02040503050406030204" pitchFamily="18" charset="0"/>
              </a:rPr>
              <a:t>n </a:t>
            </a:r>
            <a:r>
              <a:rPr lang="en-US" sz="2400" dirty="0" err="1">
                <a:latin typeface="Cambria" panose="02040503050406030204" pitchFamily="18" charset="0"/>
                <a:ea typeface="Cambria" panose="02040503050406030204" pitchFamily="18" charset="0"/>
              </a:rPr>
              <a:t>aceast</a:t>
            </a:r>
            <a:r>
              <a:rPr lang="ro-RO" sz="2400" dirty="0">
                <a:latin typeface="Cambria" panose="02040503050406030204" pitchFamily="18" charset="0"/>
                <a:ea typeface="Cambria" panose="02040503050406030204" pitchFamily="18" charset="0"/>
              </a:rPr>
              <a:t>ă</a:t>
            </a:r>
            <a:r>
              <a:rPr lang="en-US" sz="2400" dirty="0">
                <a:latin typeface="Cambria" panose="02040503050406030204" pitchFamily="18" charset="0"/>
                <a:ea typeface="Cambria" panose="02040503050406030204" pitchFamily="18" charset="0"/>
              </a:rPr>
              <a:t> stare </a:t>
            </a:r>
            <a:r>
              <a:rPr lang="en-US" sz="2400" dirty="0" err="1">
                <a:latin typeface="Cambria" panose="02040503050406030204" pitchFamily="18" charset="0"/>
                <a:ea typeface="Cambria" panose="02040503050406030204" pitchFamily="18" charset="0"/>
              </a:rPr>
              <a:t>procesul</a:t>
            </a:r>
            <a:r>
              <a:rPr lang="en-US" sz="2400" dirty="0">
                <a:latin typeface="Cambria" panose="02040503050406030204" pitchFamily="18" charset="0"/>
                <a:ea typeface="Cambria" panose="02040503050406030204" pitchFamily="18" charset="0"/>
              </a:rPr>
              <a:t> fie </a:t>
            </a:r>
            <a:r>
              <a:rPr lang="en-US" sz="2400" dirty="0" err="1">
                <a:latin typeface="Cambria" panose="02040503050406030204" pitchFamily="18" charset="0"/>
                <a:ea typeface="Cambria" panose="02040503050406030204" pitchFamily="18" charset="0"/>
              </a:rPr>
              <a:t>ruleaz</a:t>
            </a:r>
            <a:r>
              <a:rPr lang="ro-RO" sz="2400" dirty="0">
                <a:latin typeface="Cambria" panose="02040503050406030204" pitchFamily="18" charset="0"/>
                <a:ea typeface="Cambria" panose="02040503050406030204" pitchFamily="18" charset="0"/>
              </a:rPr>
              <a:t>ă</a:t>
            </a:r>
            <a:r>
              <a:rPr lang="en-US" sz="2400" dirty="0">
                <a:latin typeface="Cambria" panose="02040503050406030204" pitchFamily="18" charset="0"/>
                <a:ea typeface="Cambria" panose="02040503050406030204" pitchFamily="18" charset="0"/>
              </a:rPr>
              <a:t>, fie </a:t>
            </a:r>
            <a:r>
              <a:rPr lang="en-US" sz="2400" dirty="0" err="1">
                <a:latin typeface="Cambria" panose="02040503050406030204" pitchFamily="18" charset="0"/>
                <a:ea typeface="Cambria" panose="02040503050406030204" pitchFamily="18" charset="0"/>
              </a:rPr>
              <a:t>este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gata</a:t>
            </a:r>
            <a:r>
              <a:rPr lang="en-US" sz="2400" dirty="0">
                <a:latin typeface="Cambria" panose="02040503050406030204" pitchFamily="18" charset="0"/>
                <a:ea typeface="Cambria" panose="02040503050406030204" pitchFamily="18" charset="0"/>
              </a:rPr>
              <a:t> de </a:t>
            </a:r>
            <a:r>
              <a:rPr lang="en-US" sz="2400" dirty="0" err="1">
                <a:latin typeface="Cambria" panose="02040503050406030204" pitchFamily="18" charset="0"/>
                <a:ea typeface="Cambria" panose="02040503050406030204" pitchFamily="18" charset="0"/>
              </a:rPr>
              <a:t>rulare</a:t>
            </a:r>
            <a:r>
              <a:rPr lang="en-US" sz="2400" dirty="0">
                <a:latin typeface="Cambria" panose="02040503050406030204" pitchFamily="18" charset="0"/>
                <a:ea typeface="Cambria" panose="02040503050406030204" pitchFamily="18" charset="0"/>
              </a:rPr>
              <a:t> (a</a:t>
            </a:r>
            <a:r>
              <a:rPr lang="ro-RO" sz="2400" dirty="0">
                <a:latin typeface="Cambria" panose="02040503050406030204" pitchFamily="18" charset="0"/>
                <a:ea typeface="Cambria" panose="02040503050406030204" pitchFamily="18" charset="0"/>
              </a:rPr>
              <a:t>ș</a:t>
            </a:r>
            <a:r>
              <a:rPr lang="en-US" sz="2400" dirty="0" err="1">
                <a:latin typeface="Cambria" panose="02040503050406030204" pitchFamily="18" charset="0"/>
                <a:ea typeface="Cambria" panose="02040503050406030204" pitchFamily="18" charset="0"/>
              </a:rPr>
              <a:t>teapt</a:t>
            </a:r>
            <a:r>
              <a:rPr lang="ro-RO" sz="2400" dirty="0">
                <a:latin typeface="Cambria" panose="02040503050406030204" pitchFamily="18" charset="0"/>
                <a:ea typeface="Cambria" panose="02040503050406030204" pitchFamily="18" charset="0"/>
              </a:rPr>
              <a:t>ă</a:t>
            </a:r>
            <a:r>
              <a:rPr lang="en-US" sz="2400" dirty="0">
                <a:latin typeface="Cambria" panose="02040503050406030204" pitchFamily="18" charset="0"/>
                <a:ea typeface="Cambria" panose="02040503050406030204" pitchFamily="18" charset="0"/>
              </a:rPr>
              <a:t> s</a:t>
            </a:r>
            <a:r>
              <a:rPr lang="ro-RO" sz="2400" dirty="0">
                <a:latin typeface="Cambria" panose="02040503050406030204" pitchFamily="18" charset="0"/>
                <a:ea typeface="Cambria" panose="02040503050406030204" pitchFamily="18" charset="0"/>
              </a:rPr>
              <a:t>ă</a:t>
            </a:r>
            <a:r>
              <a:rPr lang="en-US" sz="2400" dirty="0">
                <a:latin typeface="Cambria" panose="02040503050406030204" pitchFamily="18" charset="0"/>
                <a:ea typeface="Cambria" panose="02040503050406030204" pitchFamily="18" charset="0"/>
              </a:rPr>
              <a:t> fie </a:t>
            </a:r>
            <a:r>
              <a:rPr lang="en-US" sz="2400" dirty="0" err="1">
                <a:latin typeface="Cambria" panose="02040503050406030204" pitchFamily="18" charset="0"/>
                <a:ea typeface="Cambria" panose="02040503050406030204" pitchFamily="18" charset="0"/>
              </a:rPr>
              <a:t>preluat</a:t>
            </a:r>
            <a:r>
              <a:rPr lang="en-US" sz="2400" dirty="0">
                <a:latin typeface="Cambria" panose="02040503050406030204" pitchFamily="18" charset="0"/>
                <a:ea typeface="Cambria" panose="02040503050406030204" pitchFamily="18" charset="0"/>
              </a:rPr>
              <a:t> de c</a:t>
            </a:r>
            <a:r>
              <a:rPr lang="ro-RO" sz="2400" dirty="0">
                <a:latin typeface="Cambria" panose="02040503050406030204" pitchFamily="18" charset="0"/>
                <a:ea typeface="Cambria" panose="02040503050406030204" pitchFamily="18" charset="0"/>
              </a:rPr>
              <a:t>ă</a:t>
            </a:r>
            <a:r>
              <a:rPr lang="en-US" sz="2400" dirty="0" err="1">
                <a:latin typeface="Cambria" panose="02040503050406030204" pitchFamily="18" charset="0"/>
                <a:ea typeface="Cambria" panose="02040503050406030204" pitchFamily="18" charset="0"/>
              </a:rPr>
              <a:t>tre</a:t>
            </a:r>
            <a:r>
              <a:rPr lang="en-US" sz="2400" dirty="0">
                <a:latin typeface="Cambria" panose="02040503050406030204" pitchFamily="18" charset="0"/>
                <a:ea typeface="Cambria" panose="02040503050406030204" pitchFamily="18" charset="0"/>
              </a:rPr>
              <a:t> UCP </a:t>
            </a:r>
            <a:r>
              <a:rPr lang="ro-RO" sz="2400" dirty="0" err="1">
                <a:latin typeface="Cambria" panose="02040503050406030204" pitchFamily="18" charset="0"/>
                <a:ea typeface="Cambria" panose="02040503050406030204" pitchFamily="18" charset="0"/>
              </a:rPr>
              <a:t>ș</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rulat</a:t>
            </a:r>
            <a:r>
              <a:rPr lang="en-US" sz="2400" dirty="0">
                <a:latin typeface="Cambria" panose="02040503050406030204" pitchFamily="18" charset="0"/>
                <a:ea typeface="Cambria" panose="02040503050406030204" pitchFamily="18" charset="0"/>
              </a:rPr>
              <a:t>).</a:t>
            </a:r>
          </a:p>
          <a:p>
            <a:r>
              <a:rPr lang="en-US" sz="2400" b="1" dirty="0">
                <a:latin typeface="Cambria" panose="02040503050406030204" pitchFamily="18" charset="0"/>
                <a:ea typeface="Cambria" panose="02040503050406030204" pitchFamily="18" charset="0"/>
              </a:rPr>
              <a:t>Waiting </a:t>
            </a:r>
            <a:r>
              <a:rPr lang="en-US" sz="2400" dirty="0">
                <a:latin typeface="Cambria" panose="02040503050406030204" pitchFamily="18" charset="0"/>
                <a:ea typeface="Cambria" panose="02040503050406030204" pitchFamily="18" charset="0"/>
              </a:rPr>
              <a:t>– </a:t>
            </a:r>
            <a:r>
              <a:rPr lang="ro-RO" sz="2400" dirty="0">
                <a:latin typeface="Cambria" panose="02040503050406030204" pitchFamily="18" charset="0"/>
                <a:ea typeface="Cambria" panose="02040503050406030204" pitchFamily="18" charset="0"/>
              </a:rPr>
              <a:t>î</a:t>
            </a:r>
            <a:r>
              <a:rPr lang="en-US" sz="2400" dirty="0">
                <a:latin typeface="Cambria" panose="02040503050406030204" pitchFamily="18" charset="0"/>
                <a:ea typeface="Cambria" panose="02040503050406030204" pitchFamily="18" charset="0"/>
              </a:rPr>
              <a:t>n </a:t>
            </a:r>
            <a:r>
              <a:rPr lang="en-US" sz="2400" dirty="0" err="1">
                <a:latin typeface="Cambria" panose="02040503050406030204" pitchFamily="18" charset="0"/>
                <a:ea typeface="Cambria" panose="02040503050406030204" pitchFamily="18" charset="0"/>
              </a:rPr>
              <a:t>aceast</a:t>
            </a:r>
            <a:r>
              <a:rPr lang="ro-RO" sz="2400" dirty="0">
                <a:latin typeface="Cambria" panose="02040503050406030204" pitchFamily="18" charset="0"/>
                <a:ea typeface="Cambria" panose="02040503050406030204" pitchFamily="18" charset="0"/>
              </a:rPr>
              <a:t>ă</a:t>
            </a:r>
            <a:r>
              <a:rPr lang="en-US" sz="2400" dirty="0">
                <a:latin typeface="Cambria" panose="02040503050406030204" pitchFamily="18" charset="0"/>
                <a:ea typeface="Cambria" panose="02040503050406030204" pitchFamily="18" charset="0"/>
              </a:rPr>
              <a:t> stare </a:t>
            </a:r>
            <a:r>
              <a:rPr lang="en-US" sz="2400" dirty="0" err="1">
                <a:latin typeface="Cambria" panose="02040503050406030204" pitchFamily="18" charset="0"/>
                <a:ea typeface="Cambria" panose="02040503050406030204" pitchFamily="18" charset="0"/>
              </a:rPr>
              <a:t>procesul</a:t>
            </a:r>
            <a:r>
              <a:rPr lang="en-US" sz="2400" dirty="0">
                <a:latin typeface="Cambria" panose="02040503050406030204" pitchFamily="18" charset="0"/>
                <a:ea typeface="Cambria" panose="02040503050406030204" pitchFamily="18" charset="0"/>
              </a:rPr>
              <a:t> a</a:t>
            </a:r>
            <a:r>
              <a:rPr lang="ro-RO" sz="2400" dirty="0">
                <a:latin typeface="Cambria" panose="02040503050406030204" pitchFamily="18" charset="0"/>
                <a:ea typeface="Cambria" panose="02040503050406030204" pitchFamily="18" charset="0"/>
              </a:rPr>
              <a:t>ș</a:t>
            </a:r>
            <a:r>
              <a:rPr lang="en-US" sz="2400" dirty="0" err="1">
                <a:latin typeface="Cambria" panose="02040503050406030204" pitchFamily="18" charset="0"/>
                <a:ea typeface="Cambria" panose="02040503050406030204" pitchFamily="18" charset="0"/>
              </a:rPr>
              <a:t>teapt</a:t>
            </a:r>
            <a:r>
              <a:rPr lang="ro-RO" sz="2400" dirty="0">
                <a:latin typeface="Cambria" panose="02040503050406030204" pitchFamily="18" charset="0"/>
                <a:ea typeface="Cambria" panose="02040503050406030204" pitchFamily="18" charset="0"/>
              </a:rPr>
              <a:t>ă</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apari</a:t>
            </a:r>
            <a:r>
              <a:rPr lang="ro-RO" sz="2400" dirty="0">
                <a:latin typeface="Cambria" panose="02040503050406030204" pitchFamily="18" charset="0"/>
                <a:ea typeface="Cambria" panose="02040503050406030204" pitchFamily="18" charset="0"/>
              </a:rPr>
              <a:t>ț</a:t>
            </a:r>
            <a:r>
              <a:rPr lang="en-US" sz="2400" dirty="0" err="1">
                <a:latin typeface="Cambria" panose="02040503050406030204" pitchFamily="18" charset="0"/>
                <a:ea typeface="Cambria" panose="02040503050406030204" pitchFamily="18" charset="0"/>
              </a:rPr>
              <a:t>ia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unui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eveniment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sau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eliberarea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unei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resurse</a:t>
            </a:r>
            <a:r>
              <a:rPr lang="en-US" sz="2400" dirty="0">
                <a:latin typeface="Cambria" panose="02040503050406030204" pitchFamily="18" charset="0"/>
                <a:ea typeface="Cambria" panose="02040503050406030204" pitchFamily="18" charset="0"/>
              </a:rPr>
              <a:t> de </a:t>
            </a:r>
            <a:r>
              <a:rPr lang="en-US" sz="2400" dirty="0" err="1">
                <a:latin typeface="Cambria" panose="02040503050406030204" pitchFamily="18" charset="0"/>
                <a:ea typeface="Cambria" panose="02040503050406030204" pitchFamily="18" charset="0"/>
              </a:rPr>
              <a:t>sistem</a:t>
            </a:r>
            <a:r>
              <a:rPr lang="en-US" sz="2400" dirty="0">
                <a:latin typeface="Cambria" panose="02040503050406030204" pitchFamily="18" charset="0"/>
                <a:ea typeface="Cambria" panose="02040503050406030204" pitchFamily="18" charset="0"/>
              </a:rPr>
              <a:t>. </a:t>
            </a:r>
            <a:r>
              <a:rPr lang="ro-RO" sz="2400" dirty="0">
                <a:latin typeface="Cambria" panose="02040503050406030204" pitchFamily="18" charset="0"/>
                <a:ea typeface="Cambria" panose="02040503050406030204" pitchFamily="18" charset="0"/>
              </a:rPr>
              <a:t>Î</a:t>
            </a:r>
            <a:r>
              <a:rPr lang="en-US" sz="2400" dirty="0">
                <a:latin typeface="Cambria" panose="02040503050406030204" pitchFamily="18" charset="0"/>
                <a:ea typeface="Cambria" panose="02040503050406030204" pitchFamily="18" charset="0"/>
              </a:rPr>
              <a:t>n plus, </a:t>
            </a:r>
            <a:r>
              <a:rPr lang="en-US" sz="2400" dirty="0" err="1">
                <a:latin typeface="Cambria" panose="02040503050406030204" pitchFamily="18" charset="0"/>
                <a:ea typeface="Cambria" panose="02040503050406030204" pitchFamily="18" charset="0"/>
              </a:rPr>
              <a:t>kernelul</a:t>
            </a:r>
            <a:r>
              <a:rPr lang="en-US" sz="2400" dirty="0">
                <a:latin typeface="Cambria" panose="02040503050406030204" pitchFamily="18" charset="0"/>
                <a:ea typeface="Cambria" panose="02040503050406030204" pitchFamily="18" charset="0"/>
              </a:rPr>
              <a:t> face </a:t>
            </a:r>
            <a:r>
              <a:rPr lang="en-US" sz="2400" dirty="0" err="1">
                <a:latin typeface="Cambria" panose="02040503050406030204" pitchFamily="18" charset="0"/>
                <a:ea typeface="Cambria" panose="02040503050406030204" pitchFamily="18" charset="0"/>
              </a:rPr>
              <a:t>distinc</a:t>
            </a:r>
            <a:r>
              <a:rPr lang="ro-RO" sz="2400" dirty="0">
                <a:latin typeface="Cambria" panose="02040503050406030204" pitchFamily="18" charset="0"/>
                <a:ea typeface="Cambria" panose="02040503050406030204" pitchFamily="18" charset="0"/>
              </a:rPr>
              <a:t>ț</a:t>
            </a:r>
            <a:r>
              <a:rPr lang="en-US" sz="2400" dirty="0" err="1">
                <a:latin typeface="Cambria" panose="02040503050406030204" pitchFamily="18" charset="0"/>
                <a:ea typeface="Cambria" panose="02040503050406030204" pitchFamily="18" charset="0"/>
              </a:rPr>
              <a:t>ie</a:t>
            </a:r>
            <a:r>
              <a:rPr lang="en-US" sz="2400" dirty="0">
                <a:latin typeface="Cambria" panose="02040503050406030204" pitchFamily="18" charset="0"/>
                <a:ea typeface="Cambria" panose="02040503050406030204" pitchFamily="18" charset="0"/>
              </a:rPr>
              <a:t> </a:t>
            </a:r>
            <a:r>
              <a:rPr lang="ro-RO" sz="2400" dirty="0" err="1">
                <a:latin typeface="Cambria" panose="02040503050406030204" pitchFamily="18" charset="0"/>
                <a:ea typeface="Cambria" panose="02040503050406030204" pitchFamily="18" charset="0"/>
              </a:rPr>
              <a:t>î</a:t>
            </a:r>
            <a:r>
              <a:rPr lang="en-US" sz="2400" dirty="0" err="1">
                <a:latin typeface="Cambria" panose="02040503050406030204" pitchFamily="18" charset="0"/>
                <a:ea typeface="Cambria" panose="02040503050406030204" pitchFamily="18" charset="0"/>
              </a:rPr>
              <a:t>ntre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dou</a:t>
            </a:r>
            <a:r>
              <a:rPr lang="ro-RO" sz="2400" dirty="0">
                <a:latin typeface="Cambria" panose="02040503050406030204" pitchFamily="18" charset="0"/>
                <a:ea typeface="Cambria" panose="02040503050406030204" pitchFamily="18" charset="0"/>
              </a:rPr>
              <a:t>ă</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tipuri</a:t>
            </a:r>
            <a:r>
              <a:rPr lang="en-US" sz="2400" dirty="0">
                <a:latin typeface="Cambria" panose="02040503050406030204" pitchFamily="18" charset="0"/>
                <a:ea typeface="Cambria" panose="02040503050406030204" pitchFamily="18" charset="0"/>
              </a:rPr>
              <a:t> de </a:t>
            </a:r>
            <a:r>
              <a:rPr lang="en-US" sz="2400" dirty="0" err="1">
                <a:latin typeface="Cambria" panose="02040503050406030204" pitchFamily="18" charset="0"/>
                <a:ea typeface="Cambria" panose="02040503050406030204" pitchFamily="18" charset="0"/>
              </a:rPr>
              <a:t>procese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aflate</a:t>
            </a:r>
            <a:r>
              <a:rPr lang="en-US" sz="2400" dirty="0">
                <a:latin typeface="Cambria" panose="02040503050406030204" pitchFamily="18" charset="0"/>
                <a:ea typeface="Cambria" panose="02040503050406030204" pitchFamily="18" charset="0"/>
              </a:rPr>
              <a:t> </a:t>
            </a:r>
            <a:r>
              <a:rPr lang="ro-RO" sz="2400" dirty="0">
                <a:latin typeface="Cambria" panose="02040503050406030204" pitchFamily="18" charset="0"/>
                <a:ea typeface="Cambria" panose="02040503050406030204" pitchFamily="18" charset="0"/>
              </a:rPr>
              <a:t>î</a:t>
            </a:r>
            <a:r>
              <a:rPr lang="en-US" sz="2400" dirty="0">
                <a:latin typeface="Cambria" panose="02040503050406030204" pitchFamily="18" charset="0"/>
                <a:ea typeface="Cambria" panose="02040503050406030204" pitchFamily="18" charset="0"/>
              </a:rPr>
              <a:t>n stare de a</a:t>
            </a:r>
            <a:r>
              <a:rPr lang="ro-RO" sz="2400" dirty="0">
                <a:latin typeface="Cambria" panose="02040503050406030204" pitchFamily="18" charset="0"/>
                <a:ea typeface="Cambria" panose="02040503050406030204" pitchFamily="18" charset="0"/>
              </a:rPr>
              <a:t>ș</a:t>
            </a:r>
            <a:r>
              <a:rPr lang="en-US" sz="2400" dirty="0" err="1">
                <a:latin typeface="Cambria" panose="02040503050406030204" pitchFamily="18" charset="0"/>
                <a:ea typeface="Cambria" panose="02040503050406030204" pitchFamily="18" charset="0"/>
              </a:rPr>
              <a:t>teptare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procese</a:t>
            </a:r>
            <a:r>
              <a:rPr lang="en-US" sz="2400" dirty="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interruptible” </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sunt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cele</a:t>
            </a:r>
            <a:r>
              <a:rPr lang="en-US" sz="2400" dirty="0">
                <a:latin typeface="Cambria" panose="02040503050406030204" pitchFamily="18" charset="0"/>
                <a:ea typeface="Cambria" panose="02040503050406030204" pitchFamily="18" charset="0"/>
              </a:rPr>
              <a:t> care pot fi </a:t>
            </a:r>
            <a:r>
              <a:rPr lang="ro-RO" sz="2400" dirty="0" err="1">
                <a:latin typeface="Cambria" panose="02040503050406030204" pitchFamily="18" charset="0"/>
                <a:ea typeface="Cambria" panose="02040503050406030204" pitchFamily="18" charset="0"/>
              </a:rPr>
              <a:t>î</a:t>
            </a:r>
            <a:r>
              <a:rPr lang="en-US" sz="2400" dirty="0" err="1">
                <a:latin typeface="Cambria" panose="02040503050406030204" pitchFamily="18" charset="0"/>
                <a:ea typeface="Cambria" panose="02040503050406030204" pitchFamily="18" charset="0"/>
              </a:rPr>
              <a:t>ntrerupte</a:t>
            </a:r>
            <a:r>
              <a:rPr lang="en-US" sz="2400" dirty="0">
                <a:latin typeface="Cambria" panose="02040503050406030204" pitchFamily="18" charset="0"/>
                <a:ea typeface="Cambria" panose="02040503050406030204" pitchFamily="18" charset="0"/>
              </a:rPr>
              <a:t> de </a:t>
            </a:r>
            <a:r>
              <a:rPr lang="en-US" sz="2400" dirty="0" err="1">
                <a:latin typeface="Cambria" panose="02040503050406030204" pitchFamily="18" charset="0"/>
                <a:ea typeface="Cambria" panose="02040503050406030204" pitchFamily="18" charset="0"/>
              </a:rPr>
              <a:t>semnale</a:t>
            </a:r>
            <a:r>
              <a:rPr lang="en-US" sz="2400" dirty="0">
                <a:latin typeface="Cambria" panose="02040503050406030204" pitchFamily="18" charset="0"/>
                <a:ea typeface="Cambria" panose="02040503050406030204" pitchFamily="18" charset="0"/>
              </a:rPr>
              <a:t> </a:t>
            </a:r>
            <a:r>
              <a:rPr lang="ro-RO" sz="2400" dirty="0" err="1">
                <a:latin typeface="Cambria" panose="02040503050406030204" pitchFamily="18" charset="0"/>
                <a:ea typeface="Cambria" panose="02040503050406030204" pitchFamily="18" charset="0"/>
              </a:rPr>
              <a:t>ș</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procese</a:t>
            </a:r>
            <a:r>
              <a:rPr lang="en-US" sz="2400" dirty="0">
                <a:latin typeface="Cambria" panose="02040503050406030204" pitchFamily="18" charset="0"/>
                <a:ea typeface="Cambria" panose="02040503050406030204" pitchFamily="18" charset="0"/>
              </a:rPr>
              <a:t> “</a:t>
            </a:r>
            <a:r>
              <a:rPr lang="en-US" sz="2400" b="1" dirty="0">
                <a:latin typeface="Cambria" panose="02040503050406030204" pitchFamily="18" charset="0"/>
                <a:ea typeface="Cambria" panose="02040503050406030204" pitchFamily="18" charset="0"/>
              </a:rPr>
              <a:t>uninterruptible”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ce</a:t>
            </a:r>
            <a:r>
              <a:rPr lang="en-US" sz="2400" dirty="0">
                <a:latin typeface="Cambria" panose="02040503050406030204" pitchFamily="18" charset="0"/>
                <a:ea typeface="Cambria" panose="02040503050406030204" pitchFamily="18" charset="0"/>
              </a:rPr>
              <a:t> a</a:t>
            </a:r>
            <a:r>
              <a:rPr lang="ro-RO" sz="2400" dirty="0">
                <a:latin typeface="Cambria" panose="02040503050406030204" pitchFamily="18" charset="0"/>
                <a:ea typeface="Cambria" panose="02040503050406030204" pitchFamily="18" charset="0"/>
              </a:rPr>
              <a:t>ș</a:t>
            </a:r>
            <a:r>
              <a:rPr lang="en-US" sz="2400" dirty="0" err="1">
                <a:latin typeface="Cambria" panose="02040503050406030204" pitchFamily="18" charset="0"/>
                <a:ea typeface="Cambria" panose="02040503050406030204" pitchFamily="18" charset="0"/>
              </a:rPr>
              <a:t>te</a:t>
            </a:r>
            <a:r>
              <a:rPr lang="ro-RO" sz="2400" dirty="0">
                <a:latin typeface="Cambria" panose="02040503050406030204" pitchFamily="18" charset="0"/>
                <a:ea typeface="Cambria" panose="02040503050406030204" pitchFamily="18" charset="0"/>
              </a:rPr>
              <a:t>a</a:t>
            </a:r>
            <a:r>
              <a:rPr lang="en-US" sz="2400" dirty="0" err="1">
                <a:latin typeface="Cambria" panose="02040503050406030204" pitchFamily="18" charset="0"/>
                <a:ea typeface="Cambria" panose="02040503050406030204" pitchFamily="18" charset="0"/>
              </a:rPr>
              <a:t>pt</a:t>
            </a:r>
            <a:r>
              <a:rPr lang="ro-RO" sz="2400" dirty="0">
                <a:latin typeface="Cambria" panose="02040503050406030204" pitchFamily="18" charset="0"/>
                <a:ea typeface="Cambria" panose="02040503050406030204" pitchFamily="18" charset="0"/>
              </a:rPr>
              <a:t>ă</a:t>
            </a:r>
            <a:r>
              <a:rPr lang="en-US" sz="2400" dirty="0">
                <a:latin typeface="Cambria" panose="02040503050406030204" pitchFamily="18" charset="0"/>
                <a:ea typeface="Cambria" panose="02040503050406030204" pitchFamily="18" charset="0"/>
              </a:rPr>
              <a:t> </a:t>
            </a:r>
            <a:r>
              <a:rPr lang="ro-RO" sz="2400" dirty="0">
                <a:latin typeface="Cambria" panose="02040503050406030204" pitchFamily="18" charset="0"/>
                <a:ea typeface="Cambria" panose="02040503050406030204" pitchFamily="18" charset="0"/>
              </a:rPr>
              <a:t>î</a:t>
            </a:r>
            <a:r>
              <a:rPr lang="en-US" sz="2400" dirty="0">
                <a:latin typeface="Cambria" panose="02040503050406030204" pitchFamily="18" charset="0"/>
                <a:ea typeface="Cambria" panose="02040503050406030204" pitchFamily="18" charset="0"/>
              </a:rPr>
              <a:t>n mod direct </a:t>
            </a:r>
            <a:r>
              <a:rPr lang="en-US" sz="2400" dirty="0" err="1">
                <a:latin typeface="Cambria" panose="02040503050406030204" pitchFamily="18" charset="0"/>
                <a:ea typeface="Cambria" panose="02040503050406030204" pitchFamily="18" charset="0"/>
              </a:rPr>
              <a:t>mesaje</a:t>
            </a:r>
            <a:r>
              <a:rPr lang="en-US" sz="2400" dirty="0">
                <a:latin typeface="Cambria" panose="02040503050406030204" pitchFamily="18" charset="0"/>
                <a:ea typeface="Cambria" panose="02040503050406030204" pitchFamily="18" charset="0"/>
              </a:rPr>
              <a:t>/</a:t>
            </a:r>
            <a:r>
              <a:rPr lang="en-US" sz="2400" dirty="0" err="1">
                <a:latin typeface="Cambria" panose="02040503050406030204" pitchFamily="18" charset="0"/>
                <a:ea typeface="Cambria" panose="02040503050406030204" pitchFamily="18" charset="0"/>
              </a:rPr>
              <a:t>condi</a:t>
            </a:r>
            <a:r>
              <a:rPr lang="ro-RO" sz="2400" dirty="0">
                <a:latin typeface="Cambria" panose="02040503050406030204" pitchFamily="18" charset="0"/>
                <a:ea typeface="Cambria" panose="02040503050406030204" pitchFamily="18" charset="0"/>
              </a:rPr>
              <a:t>ț</a:t>
            </a:r>
            <a:r>
              <a:rPr lang="en-US" sz="2400" dirty="0">
                <a:latin typeface="Cambria" panose="02040503050406030204" pitchFamily="18" charset="0"/>
                <a:ea typeface="Cambria" panose="02040503050406030204" pitchFamily="18" charset="0"/>
              </a:rPr>
              <a:t>ii hardware </a:t>
            </a:r>
            <a:r>
              <a:rPr lang="ro-RO" sz="2400" dirty="0" err="1">
                <a:latin typeface="Cambria" panose="02040503050406030204" pitchFamily="18" charset="0"/>
                <a:ea typeface="Cambria" panose="02040503050406030204" pitchFamily="18" charset="0"/>
              </a:rPr>
              <a:t>ș</a:t>
            </a:r>
            <a:r>
              <a:rPr lang="en-US" sz="2400" dirty="0" err="1">
                <a:latin typeface="Cambria" panose="02040503050406030204" pitchFamily="18" charset="0"/>
                <a:ea typeface="Cambria" panose="02040503050406030204" pitchFamily="18" charset="0"/>
              </a:rPr>
              <a:t>i</a:t>
            </a:r>
            <a:r>
              <a:rPr lang="en-US" sz="2400" dirty="0">
                <a:latin typeface="Cambria" panose="02040503050406030204" pitchFamily="18" charset="0"/>
                <a:ea typeface="Cambria" panose="02040503050406030204" pitchFamily="18" charset="0"/>
              </a:rPr>
              <a:t> nu pot fi </a:t>
            </a:r>
            <a:r>
              <a:rPr lang="ro-RO" sz="2400" dirty="0" err="1">
                <a:latin typeface="Cambria" panose="02040503050406030204" pitchFamily="18" charset="0"/>
                <a:ea typeface="Cambria" panose="02040503050406030204" pitchFamily="18" charset="0"/>
              </a:rPr>
              <a:t>î</a:t>
            </a:r>
            <a:r>
              <a:rPr lang="en-US" sz="2400" dirty="0" err="1">
                <a:latin typeface="Cambria" panose="02040503050406030204" pitchFamily="18" charset="0"/>
                <a:ea typeface="Cambria" panose="02040503050406030204" pitchFamily="18" charset="0"/>
              </a:rPr>
              <a:t>ntrerupte</a:t>
            </a:r>
            <a:r>
              <a:rPr lang="en-US" sz="2400" dirty="0">
                <a:latin typeface="Cambria" panose="02040503050406030204" pitchFamily="18" charset="0"/>
                <a:ea typeface="Cambria" panose="02040503050406030204" pitchFamily="18" charset="0"/>
              </a:rPr>
              <a:t> de </a:t>
            </a:r>
            <a:r>
              <a:rPr lang="en-US" sz="2400" dirty="0" err="1">
                <a:latin typeface="Cambria" panose="02040503050406030204" pitchFamily="18" charset="0"/>
                <a:ea typeface="Cambria" panose="02040503050406030204" pitchFamily="18" charset="0"/>
              </a:rPr>
              <a:t>alte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evenimente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sau</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semnale</a:t>
            </a:r>
            <a:r>
              <a:rPr lang="en-US" sz="2400" dirty="0">
                <a:latin typeface="Cambria" panose="02040503050406030204" pitchFamily="18" charset="0"/>
                <a:ea typeface="Cambria" panose="02040503050406030204" pitchFamily="18" charset="0"/>
              </a:rPr>
              <a:t>.</a:t>
            </a:r>
          </a:p>
        </p:txBody>
      </p:sp>
      <p:sp>
        <p:nvSpPr>
          <p:cNvPr id="4" name="Slide Number Placeholder 3"/>
          <p:cNvSpPr>
            <a:spLocks noGrp="1"/>
          </p:cNvSpPr>
          <p:nvPr>
            <p:ph type="sldNum" sz="quarter" idx="12"/>
          </p:nvPr>
        </p:nvSpPr>
        <p:spPr/>
        <p:txBody>
          <a:bodyPr/>
          <a:lstStyle/>
          <a:p>
            <a:fld id="{CE8079A4-7AA8-4A4F-87E2-7781EC5097DD}" type="slidenum">
              <a:rPr lang="en-US" smtClean="0"/>
              <a:pPr/>
              <a:t>31</a:t>
            </a:fld>
            <a:endParaRPr lang="en-US"/>
          </a:p>
        </p:txBody>
      </p:sp>
    </p:spTree>
    <p:extLst>
      <p:ext uri="{BB962C8B-B14F-4D97-AF65-F5344CB8AC3E}">
        <p14:creationId xmlns:p14="http://schemas.microsoft.com/office/powerpoint/2010/main" val="3047312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1154097"/>
          </a:xfrm>
        </p:spPr>
        <p:txBody>
          <a:bodyPr>
            <a:normAutofit fontScale="90000"/>
          </a:bodyPr>
          <a:lstStyle/>
          <a:p>
            <a:r>
              <a:rPr lang="en-US" dirty="0"/>
              <a:t>Linux – </a:t>
            </a:r>
            <a:r>
              <a:rPr lang="ro-RO" dirty="0"/>
              <a:t>Stările proceselor</a:t>
            </a:r>
            <a:r>
              <a:rPr lang="en-US" dirty="0"/>
              <a:t> (cont.)</a:t>
            </a:r>
          </a:p>
        </p:txBody>
      </p:sp>
      <p:sp>
        <p:nvSpPr>
          <p:cNvPr id="3" name="Content Placeholder 2"/>
          <p:cNvSpPr>
            <a:spLocks noGrp="1"/>
          </p:cNvSpPr>
          <p:nvPr>
            <p:ph idx="1"/>
          </p:nvPr>
        </p:nvSpPr>
        <p:spPr>
          <a:xfrm>
            <a:off x="990600" y="2057400"/>
            <a:ext cx="7696200" cy="4072927"/>
          </a:xfrm>
        </p:spPr>
        <p:txBody>
          <a:bodyPr>
            <a:noAutofit/>
          </a:bodyPr>
          <a:lstStyle/>
          <a:p>
            <a:r>
              <a:rPr lang="en-US" sz="2400" b="1" dirty="0"/>
              <a:t>Stopped</a:t>
            </a:r>
            <a:r>
              <a:rPr lang="en-US" sz="2400" dirty="0"/>
              <a:t> – </a:t>
            </a:r>
            <a:r>
              <a:rPr lang="ro-RO" sz="2400" dirty="0"/>
              <a:t>î</a:t>
            </a:r>
            <a:r>
              <a:rPr lang="en-US" sz="2400" dirty="0"/>
              <a:t>n </a:t>
            </a:r>
            <a:r>
              <a:rPr lang="en-US" sz="2400" dirty="0" err="1"/>
              <a:t>aceast</a:t>
            </a:r>
            <a:r>
              <a:rPr lang="ro-RO" sz="2400" dirty="0"/>
              <a:t>ă</a:t>
            </a:r>
            <a:r>
              <a:rPr lang="en-US" sz="2400" dirty="0"/>
              <a:t> stare un </a:t>
            </a:r>
            <a:r>
              <a:rPr lang="en-US" sz="2400" dirty="0" err="1"/>
              <a:t>proces</a:t>
            </a:r>
            <a:r>
              <a:rPr lang="en-US" sz="2400" dirty="0"/>
              <a:t> a </a:t>
            </a:r>
            <a:r>
              <a:rPr lang="en-US" sz="2400" dirty="0" err="1"/>
              <a:t>fost</a:t>
            </a:r>
            <a:r>
              <a:rPr lang="en-US" sz="2400" dirty="0"/>
              <a:t> </a:t>
            </a:r>
            <a:r>
              <a:rPr lang="en-US" sz="2400" dirty="0" err="1"/>
              <a:t>oprit</a:t>
            </a:r>
            <a:r>
              <a:rPr lang="en-US" sz="2400" dirty="0"/>
              <a:t>, de </a:t>
            </a:r>
            <a:r>
              <a:rPr lang="en-US" sz="2400" dirty="0" err="1"/>
              <a:t>regul</a:t>
            </a:r>
            <a:r>
              <a:rPr lang="ro-RO" sz="2400" dirty="0"/>
              <a:t>ă</a:t>
            </a:r>
            <a:r>
              <a:rPr lang="en-US" sz="2400" dirty="0"/>
              <a:t> </a:t>
            </a:r>
            <a:r>
              <a:rPr lang="en-US" sz="2400" dirty="0" err="1"/>
              <a:t>prin</a:t>
            </a:r>
            <a:r>
              <a:rPr lang="en-US" sz="2400" dirty="0"/>
              <a:t> </a:t>
            </a:r>
            <a:r>
              <a:rPr lang="en-US" sz="2400" dirty="0" err="1"/>
              <a:t>receptionarea</a:t>
            </a:r>
            <a:r>
              <a:rPr lang="en-US" sz="2400" dirty="0"/>
              <a:t> </a:t>
            </a:r>
            <a:r>
              <a:rPr lang="en-US" sz="2400" dirty="0" err="1"/>
              <a:t>unui</a:t>
            </a:r>
            <a:r>
              <a:rPr lang="en-US" sz="2400" dirty="0"/>
              <a:t> </a:t>
            </a:r>
            <a:r>
              <a:rPr lang="en-US" sz="2400" dirty="0" err="1"/>
              <a:t>semnal</a:t>
            </a:r>
            <a:r>
              <a:rPr lang="en-US" sz="2400" dirty="0"/>
              <a:t>. </a:t>
            </a:r>
            <a:r>
              <a:rPr lang="en-US" sz="2400" dirty="0" err="1"/>
              <a:t>Spre</a:t>
            </a:r>
            <a:r>
              <a:rPr lang="en-US" sz="2400" dirty="0"/>
              <a:t> </a:t>
            </a:r>
            <a:r>
              <a:rPr lang="en-US" sz="2400" dirty="0" err="1"/>
              <a:t>exemplu</a:t>
            </a:r>
            <a:r>
              <a:rPr lang="en-US" sz="2400" dirty="0"/>
              <a:t>, un </a:t>
            </a:r>
            <a:r>
              <a:rPr lang="en-US" sz="2400" dirty="0" err="1"/>
              <a:t>proces</a:t>
            </a:r>
            <a:r>
              <a:rPr lang="en-US" sz="2400" dirty="0"/>
              <a:t> care </a:t>
            </a:r>
            <a:r>
              <a:rPr lang="en-US" sz="2400" dirty="0" err="1"/>
              <a:t>este</a:t>
            </a:r>
            <a:r>
              <a:rPr lang="en-US" sz="2400" dirty="0"/>
              <a:t> </a:t>
            </a:r>
            <a:r>
              <a:rPr lang="en-US" sz="2400" dirty="0" err="1"/>
              <a:t>depanat</a:t>
            </a:r>
            <a:r>
              <a:rPr lang="en-US" sz="2400" dirty="0"/>
              <a:t>.</a:t>
            </a:r>
          </a:p>
          <a:p>
            <a:endParaRPr lang="en-US" sz="2400" dirty="0"/>
          </a:p>
          <a:p>
            <a:r>
              <a:rPr lang="en-US" sz="2400" b="1" dirty="0"/>
              <a:t>Zombie</a:t>
            </a:r>
            <a:r>
              <a:rPr lang="en-US" sz="2400" dirty="0"/>
              <a:t>: </a:t>
            </a:r>
            <a:r>
              <a:rPr lang="en-US" sz="2400" dirty="0" err="1"/>
              <a:t>reprezint</a:t>
            </a:r>
            <a:r>
              <a:rPr lang="ro-RO" sz="2400" dirty="0"/>
              <a:t>ă</a:t>
            </a:r>
            <a:r>
              <a:rPr lang="en-US" sz="2400" dirty="0"/>
              <a:t> o alt</a:t>
            </a:r>
            <a:r>
              <a:rPr lang="ro-RO" sz="2400" dirty="0"/>
              <a:t>ă</a:t>
            </a:r>
            <a:r>
              <a:rPr lang="en-US" sz="2400" dirty="0"/>
              <a:t> stare special</a:t>
            </a:r>
            <a:r>
              <a:rPr lang="ro-RO" sz="2400" dirty="0"/>
              <a:t>ă</a:t>
            </a:r>
            <a:r>
              <a:rPr lang="en-US" sz="2400" dirty="0"/>
              <a:t> a </a:t>
            </a:r>
            <a:r>
              <a:rPr lang="en-US" sz="2400" dirty="0" err="1"/>
              <a:t>unui</a:t>
            </a:r>
            <a:r>
              <a:rPr lang="en-US" sz="2400" dirty="0"/>
              <a:t> </a:t>
            </a:r>
            <a:r>
              <a:rPr lang="en-US" sz="2400" dirty="0" err="1"/>
              <a:t>proces</a:t>
            </a:r>
            <a:r>
              <a:rPr lang="en-US" sz="2400" dirty="0"/>
              <a:t>. Un </a:t>
            </a:r>
            <a:r>
              <a:rPr lang="en-US" sz="2400" dirty="0" err="1"/>
              <a:t>proces</a:t>
            </a:r>
            <a:r>
              <a:rPr lang="en-US" sz="2400" dirty="0"/>
              <a:t> zombie </a:t>
            </a:r>
            <a:r>
              <a:rPr lang="en-US" sz="2400" dirty="0" err="1"/>
              <a:t>este</a:t>
            </a:r>
            <a:r>
              <a:rPr lang="en-US" sz="2400" dirty="0"/>
              <a:t> un </a:t>
            </a:r>
            <a:r>
              <a:rPr lang="en-US" sz="2400" dirty="0" err="1"/>
              <a:t>proces</a:t>
            </a:r>
            <a:r>
              <a:rPr lang="en-US" sz="2400" dirty="0"/>
              <a:t> a c</a:t>
            </a:r>
            <a:r>
              <a:rPr lang="ro-RO" sz="2400" dirty="0"/>
              <a:t>ă</a:t>
            </a:r>
            <a:r>
              <a:rPr lang="en-US" sz="2400" dirty="0" err="1"/>
              <a:t>rui</a:t>
            </a:r>
            <a:r>
              <a:rPr lang="en-US" sz="2400" dirty="0"/>
              <a:t> </a:t>
            </a:r>
            <a:r>
              <a:rPr lang="en-US" sz="2400" dirty="0" err="1"/>
              <a:t>execu</a:t>
            </a:r>
            <a:r>
              <a:rPr lang="ro-RO" sz="2400" dirty="0"/>
              <a:t>ț</a:t>
            </a:r>
            <a:r>
              <a:rPr lang="en-US" sz="2400" dirty="0" err="1"/>
              <a:t>ie</a:t>
            </a:r>
            <a:r>
              <a:rPr lang="en-US" sz="2400" dirty="0"/>
              <a:t> s-a </a:t>
            </a:r>
            <a:r>
              <a:rPr lang="ro-RO" sz="2400" dirty="0"/>
              <a:t>î</a:t>
            </a:r>
            <a:r>
              <a:rPr lang="en-US" sz="2400" dirty="0" err="1"/>
              <a:t>ncheiat</a:t>
            </a:r>
            <a:r>
              <a:rPr lang="en-US" sz="2400" dirty="0"/>
              <a:t> </a:t>
            </a:r>
            <a:r>
              <a:rPr lang="en-US" sz="2400" dirty="0" err="1"/>
              <a:t>dar</a:t>
            </a:r>
            <a:r>
              <a:rPr lang="en-US" sz="2400" dirty="0"/>
              <a:t> care </a:t>
            </a:r>
            <a:r>
              <a:rPr lang="ro-RO" sz="2400" dirty="0"/>
              <a:t>î</a:t>
            </a:r>
            <a:r>
              <a:rPr lang="en-US" sz="2400" dirty="0" err="1"/>
              <a:t>nc</a:t>
            </a:r>
            <a:r>
              <a:rPr lang="ro-RO" sz="2400" dirty="0"/>
              <a:t>ă are</a:t>
            </a:r>
            <a:r>
              <a:rPr lang="en-US" sz="2400" dirty="0"/>
              <a:t> o </a:t>
            </a:r>
            <a:r>
              <a:rPr lang="en-US" sz="2400" dirty="0" err="1"/>
              <a:t>intrare</a:t>
            </a:r>
            <a:r>
              <a:rPr lang="en-US" sz="2400" dirty="0"/>
              <a:t> </a:t>
            </a:r>
            <a:r>
              <a:rPr lang="ro-RO" sz="2400" dirty="0"/>
              <a:t>î</a:t>
            </a:r>
            <a:r>
              <a:rPr lang="en-US" sz="2400" dirty="0"/>
              <a:t>n </a:t>
            </a:r>
            <a:r>
              <a:rPr lang="en-US" sz="2400" dirty="0" err="1"/>
              <a:t>tabela</a:t>
            </a:r>
            <a:r>
              <a:rPr lang="en-US" sz="2400" dirty="0"/>
              <a:t> de </a:t>
            </a:r>
            <a:r>
              <a:rPr lang="en-US" sz="2400" dirty="0" err="1"/>
              <a:t>procese</a:t>
            </a:r>
            <a:r>
              <a:rPr lang="en-US" sz="2400" dirty="0"/>
              <a:t>.</a:t>
            </a:r>
          </a:p>
          <a:p>
            <a:endParaRPr lang="en-US" sz="2400" dirty="0"/>
          </a:p>
          <a:p>
            <a:r>
              <a:rPr lang="en-US" sz="2400" dirty="0" err="1"/>
              <a:t>Putem</a:t>
            </a:r>
            <a:r>
              <a:rPr lang="en-US" sz="2400" dirty="0"/>
              <a:t> </a:t>
            </a:r>
            <a:r>
              <a:rPr lang="en-US" sz="2400" dirty="0" err="1"/>
              <a:t>vizualiza</a:t>
            </a:r>
            <a:r>
              <a:rPr lang="en-US" sz="2400" dirty="0"/>
              <a:t> </a:t>
            </a:r>
            <a:r>
              <a:rPr lang="en-US" sz="2400" dirty="0" err="1"/>
              <a:t>procesele</a:t>
            </a:r>
            <a:r>
              <a:rPr lang="en-US" sz="2400" dirty="0"/>
              <a:t> active </a:t>
            </a:r>
            <a:r>
              <a:rPr lang="en-US" sz="2400" dirty="0" err="1"/>
              <a:t>pe</a:t>
            </a:r>
            <a:r>
              <a:rPr lang="en-US" sz="2400" dirty="0"/>
              <a:t> un </a:t>
            </a:r>
            <a:r>
              <a:rPr lang="en-US" sz="2400" dirty="0" err="1"/>
              <a:t>sistem</a:t>
            </a:r>
            <a:r>
              <a:rPr lang="en-US" sz="2400" dirty="0"/>
              <a:t> Linux </a:t>
            </a:r>
            <a:r>
              <a:rPr lang="en-US" sz="2400" dirty="0" err="1"/>
              <a:t>folosind</a:t>
            </a:r>
            <a:r>
              <a:rPr lang="en-US" sz="2400" dirty="0"/>
              <a:t> </a:t>
            </a:r>
            <a:r>
              <a:rPr lang="en-US" sz="2400" dirty="0" err="1"/>
              <a:t>comenzile</a:t>
            </a:r>
            <a:r>
              <a:rPr lang="en-US" sz="2400" dirty="0"/>
              <a:t>: </a:t>
            </a:r>
            <a:r>
              <a:rPr lang="en-US" sz="2400" b="1" dirty="0" err="1"/>
              <a:t>ps</a:t>
            </a:r>
            <a:r>
              <a:rPr lang="en-US" sz="2400" b="1" dirty="0"/>
              <a:t>, top, </a:t>
            </a:r>
            <a:r>
              <a:rPr lang="en-US" sz="2400" b="1" dirty="0" err="1"/>
              <a:t>htop</a:t>
            </a:r>
            <a:r>
              <a:rPr lang="en-US" sz="2400" dirty="0"/>
              <a:t>.</a:t>
            </a:r>
          </a:p>
        </p:txBody>
      </p:sp>
      <p:sp>
        <p:nvSpPr>
          <p:cNvPr id="4" name="Slide Number Placeholder 3"/>
          <p:cNvSpPr>
            <a:spLocks noGrp="1"/>
          </p:cNvSpPr>
          <p:nvPr>
            <p:ph type="sldNum" sz="quarter" idx="12"/>
          </p:nvPr>
        </p:nvSpPr>
        <p:spPr/>
        <p:txBody>
          <a:bodyPr/>
          <a:lstStyle/>
          <a:p>
            <a:fld id="{CE8079A4-7AA8-4A4F-87E2-7781EC5097DD}" type="slidenum">
              <a:rPr lang="en-US" smtClean="0"/>
              <a:pPr/>
              <a:t>32</a:t>
            </a:fld>
            <a:endParaRPr lang="en-US"/>
          </a:p>
        </p:txBody>
      </p:sp>
    </p:spTree>
    <p:extLst>
      <p:ext uri="{BB962C8B-B14F-4D97-AF65-F5344CB8AC3E}">
        <p14:creationId xmlns:p14="http://schemas.microsoft.com/office/powerpoint/2010/main" val="1719904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295400"/>
          </a:xfrm>
        </p:spPr>
        <p:txBody>
          <a:bodyPr>
            <a:normAutofit/>
          </a:bodyPr>
          <a:lstStyle/>
          <a:p>
            <a:r>
              <a:rPr lang="en-US" dirty="0"/>
              <a:t>Linux – </a:t>
            </a:r>
            <a:r>
              <a:rPr lang="en-US" dirty="0" err="1"/>
              <a:t>Procese</a:t>
            </a:r>
            <a:r>
              <a:rPr lang="en-US" dirty="0"/>
              <a:t> background</a:t>
            </a:r>
          </a:p>
        </p:txBody>
      </p:sp>
      <p:sp>
        <p:nvSpPr>
          <p:cNvPr id="3" name="Content Placeholder 2"/>
          <p:cNvSpPr>
            <a:spLocks noGrp="1"/>
          </p:cNvSpPr>
          <p:nvPr>
            <p:ph idx="1"/>
          </p:nvPr>
        </p:nvSpPr>
        <p:spPr>
          <a:xfrm>
            <a:off x="990600" y="2057400"/>
            <a:ext cx="7696200" cy="4072927"/>
          </a:xfrm>
        </p:spPr>
        <p:txBody>
          <a:bodyPr>
            <a:noAutofit/>
          </a:bodyPr>
          <a:lstStyle/>
          <a:p>
            <a:r>
              <a:rPr lang="en-US" sz="2400" dirty="0" err="1"/>
              <a:t>Pentru</a:t>
            </a:r>
            <a:r>
              <a:rPr lang="en-US" sz="2400" dirty="0"/>
              <a:t> a </a:t>
            </a:r>
            <a:r>
              <a:rPr lang="en-US" sz="2400" dirty="0" err="1"/>
              <a:t>porni</a:t>
            </a:r>
            <a:r>
              <a:rPr lang="en-US" sz="2400" dirty="0"/>
              <a:t> un </a:t>
            </a:r>
            <a:r>
              <a:rPr lang="en-US" sz="2400" dirty="0" err="1"/>
              <a:t>proces</a:t>
            </a:r>
            <a:r>
              <a:rPr lang="en-US" sz="2400" dirty="0"/>
              <a:t> </a:t>
            </a:r>
            <a:r>
              <a:rPr lang="ro-RO" sz="2400" dirty="0"/>
              <a:t>î</a:t>
            </a:r>
            <a:r>
              <a:rPr lang="en-US" sz="2400" dirty="0"/>
              <a:t>n background (non-</a:t>
            </a:r>
            <a:r>
              <a:rPr lang="en-US" sz="2400" dirty="0" err="1"/>
              <a:t>interactiv</a:t>
            </a:r>
            <a:r>
              <a:rPr lang="en-US" sz="2400" dirty="0"/>
              <a:t>), p</a:t>
            </a:r>
            <a:r>
              <a:rPr lang="ro-RO" sz="2400" dirty="0"/>
              <a:t>u</a:t>
            </a:r>
            <a:r>
              <a:rPr lang="en-US" sz="2400" dirty="0"/>
              <a:t>tem </a:t>
            </a:r>
            <a:r>
              <a:rPr lang="en-US" sz="2400" dirty="0" err="1"/>
              <a:t>folosi</a:t>
            </a:r>
            <a:r>
              <a:rPr lang="en-US" sz="2400" dirty="0"/>
              <a:t> </a:t>
            </a:r>
            <a:r>
              <a:rPr lang="en-US" sz="2400" dirty="0" err="1"/>
              <a:t>simbolul</a:t>
            </a:r>
            <a:r>
              <a:rPr lang="en-US" sz="2400" dirty="0"/>
              <a:t> special </a:t>
            </a:r>
            <a:r>
              <a:rPr lang="en-US" sz="2400" b="1" dirty="0"/>
              <a:t>&amp; </a:t>
            </a:r>
            <a:r>
              <a:rPr lang="en-US" sz="2400" dirty="0"/>
              <a:t>. </a:t>
            </a:r>
            <a:r>
              <a:rPr lang="ro-RO" sz="2400" dirty="0"/>
              <a:t>Î</a:t>
            </a:r>
            <a:r>
              <a:rPr lang="en-US" sz="2400" dirty="0"/>
              <a:t>n </a:t>
            </a:r>
            <a:r>
              <a:rPr lang="en-US" sz="2400" dirty="0" err="1"/>
              <a:t>acest</a:t>
            </a:r>
            <a:r>
              <a:rPr lang="en-US" sz="2400" dirty="0"/>
              <a:t> </a:t>
            </a:r>
            <a:r>
              <a:rPr lang="en-US" sz="2400" dirty="0" err="1"/>
              <a:t>caz</a:t>
            </a:r>
            <a:r>
              <a:rPr lang="en-US" sz="2400" dirty="0"/>
              <a:t>, </a:t>
            </a:r>
            <a:r>
              <a:rPr lang="en-US" sz="2400" dirty="0" err="1"/>
              <a:t>procesul</a:t>
            </a:r>
            <a:r>
              <a:rPr lang="en-US" sz="2400" dirty="0"/>
              <a:t> nu </a:t>
            </a:r>
            <a:r>
              <a:rPr lang="en-US" sz="2400" dirty="0" err="1"/>
              <a:t>poate</a:t>
            </a:r>
            <a:r>
              <a:rPr lang="en-US" sz="2400" dirty="0"/>
              <a:t> </a:t>
            </a:r>
            <a:r>
              <a:rPr lang="en-US" sz="2400" dirty="0" err="1"/>
              <a:t>recep</a:t>
            </a:r>
            <a:r>
              <a:rPr lang="ro-RO" sz="2400" dirty="0"/>
              <a:t>ț</a:t>
            </a:r>
            <a:r>
              <a:rPr lang="en-US" sz="2400" dirty="0" err="1"/>
              <a:t>iona</a:t>
            </a:r>
            <a:r>
              <a:rPr lang="en-US" sz="2400" dirty="0"/>
              <a:t> input de la </a:t>
            </a:r>
            <a:r>
              <a:rPr lang="en-US" sz="2400" dirty="0" err="1"/>
              <a:t>utilizator</a:t>
            </a:r>
            <a:r>
              <a:rPr lang="en-US" sz="2400" dirty="0"/>
              <a:t> p</a:t>
            </a:r>
            <a:r>
              <a:rPr lang="ro-RO" sz="2400" dirty="0"/>
              <a:t>â</a:t>
            </a:r>
            <a:r>
              <a:rPr lang="en-US" sz="2400" dirty="0"/>
              <a:t>n</a:t>
            </a:r>
            <a:r>
              <a:rPr lang="ro-RO" sz="2400" dirty="0"/>
              <a:t>ă</a:t>
            </a:r>
            <a:r>
              <a:rPr lang="en-US" sz="2400" dirty="0"/>
              <a:t> c</a:t>
            </a:r>
            <a:r>
              <a:rPr lang="ro-RO" sz="2400" dirty="0"/>
              <a:t>â</a:t>
            </a:r>
            <a:r>
              <a:rPr lang="en-US" sz="2400" dirty="0" err="1"/>
              <a:t>nd</a:t>
            </a:r>
            <a:r>
              <a:rPr lang="en-US" sz="2400" dirty="0"/>
              <a:t> nu </a:t>
            </a:r>
            <a:r>
              <a:rPr lang="en-US" sz="2400" dirty="0" err="1"/>
              <a:t>este</a:t>
            </a:r>
            <a:r>
              <a:rPr lang="en-US" sz="2400" dirty="0"/>
              <a:t> </a:t>
            </a:r>
            <a:r>
              <a:rPr lang="en-US" sz="2400" dirty="0" err="1"/>
              <a:t>mutat</a:t>
            </a:r>
            <a:r>
              <a:rPr lang="en-US" sz="2400" dirty="0"/>
              <a:t> </a:t>
            </a:r>
            <a:r>
              <a:rPr lang="ro-RO" sz="2400" dirty="0"/>
              <a:t>î</a:t>
            </a:r>
            <a:r>
              <a:rPr lang="en-US" sz="2400" dirty="0"/>
              <a:t>n foreground.</a:t>
            </a:r>
          </a:p>
          <a:p>
            <a:r>
              <a:rPr lang="ro-RO" sz="2400" dirty="0"/>
              <a:t>Comenzi conexe</a:t>
            </a:r>
            <a:r>
              <a:rPr lang="en-US" sz="2400" dirty="0"/>
              <a:t>: jobs, </a:t>
            </a:r>
            <a:r>
              <a:rPr lang="en-US" sz="2400" dirty="0" err="1"/>
              <a:t>fg</a:t>
            </a:r>
            <a:r>
              <a:rPr lang="en-US" sz="2400" dirty="0"/>
              <a:t>, bg.</a:t>
            </a:r>
          </a:p>
          <a:p>
            <a:r>
              <a:rPr lang="ro-RO" sz="2400" dirty="0"/>
              <a:t>Pentru a trimite un proces din </a:t>
            </a:r>
            <a:r>
              <a:rPr lang="en-US" sz="2400" dirty="0"/>
              <a:t>background </a:t>
            </a:r>
            <a:r>
              <a:rPr lang="ro-RO" sz="2400" dirty="0"/>
              <a:t>în </a:t>
            </a:r>
            <a:r>
              <a:rPr lang="en-US" sz="2400" dirty="0"/>
              <a:t>foreground, </a:t>
            </a:r>
            <a:r>
              <a:rPr lang="ro-RO" sz="2400" dirty="0"/>
              <a:t>putem folosi comanda </a:t>
            </a:r>
            <a:r>
              <a:rPr lang="en-US" sz="2400" b="1" dirty="0" err="1"/>
              <a:t>fg</a:t>
            </a:r>
            <a:r>
              <a:rPr lang="en-US" sz="2400" dirty="0"/>
              <a:t> </a:t>
            </a:r>
            <a:r>
              <a:rPr lang="ro-RO" sz="2400" dirty="0"/>
              <a:t>urmată de identificatorul de proces</a:t>
            </a:r>
            <a:r>
              <a:rPr lang="en-US" sz="2400" dirty="0"/>
              <a:t>.</a:t>
            </a:r>
          </a:p>
          <a:p>
            <a:r>
              <a:rPr lang="ro-RO" sz="2400" dirty="0"/>
              <a:t>Dacă </a:t>
            </a:r>
            <a:r>
              <a:rPr lang="ro-RO" sz="2400"/>
              <a:t>avem de-a face cu o </a:t>
            </a:r>
            <a:r>
              <a:rPr lang="ro-RO" sz="2400" dirty="0"/>
              <a:t>comandă suspendată </a:t>
            </a:r>
            <a:r>
              <a:rPr lang="en-US" sz="2400" dirty="0"/>
              <a:t>(</a:t>
            </a:r>
            <a:r>
              <a:rPr lang="ro-RO" sz="2400" dirty="0"/>
              <a:t>prin </a:t>
            </a:r>
            <a:r>
              <a:rPr lang="en-US" sz="2400" dirty="0" err="1"/>
              <a:t>Ctrl+Z</a:t>
            </a:r>
            <a:r>
              <a:rPr lang="en-US" sz="2400" dirty="0"/>
              <a:t>), </a:t>
            </a:r>
            <a:r>
              <a:rPr lang="ro-RO" sz="2400" dirty="0"/>
              <a:t>putem continua rularea comenzii suspendate folosind comanda </a:t>
            </a:r>
            <a:r>
              <a:rPr lang="en-US" sz="2400" b="1" dirty="0" err="1"/>
              <a:t>bg</a:t>
            </a:r>
            <a:r>
              <a:rPr lang="en-US" sz="2400" dirty="0"/>
              <a:t> .</a:t>
            </a:r>
          </a:p>
        </p:txBody>
      </p:sp>
      <p:sp>
        <p:nvSpPr>
          <p:cNvPr id="4" name="Slide Number Placeholder 3"/>
          <p:cNvSpPr>
            <a:spLocks noGrp="1"/>
          </p:cNvSpPr>
          <p:nvPr>
            <p:ph type="sldNum" sz="quarter" idx="12"/>
          </p:nvPr>
        </p:nvSpPr>
        <p:spPr/>
        <p:txBody>
          <a:bodyPr/>
          <a:lstStyle/>
          <a:p>
            <a:fld id="{CE8079A4-7AA8-4A4F-87E2-7781EC5097DD}" type="slidenum">
              <a:rPr lang="en-US" smtClean="0"/>
              <a:pPr/>
              <a:t>33</a:t>
            </a:fld>
            <a:endParaRPr lang="en-US"/>
          </a:p>
        </p:txBody>
      </p:sp>
    </p:spTree>
    <p:extLst>
      <p:ext uri="{BB962C8B-B14F-4D97-AF65-F5344CB8AC3E}">
        <p14:creationId xmlns:p14="http://schemas.microsoft.com/office/powerpoint/2010/main" val="602114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04800" y="381000"/>
            <a:ext cx="8686800" cy="838200"/>
          </a:xfrm>
        </p:spPr>
        <p:txBody>
          <a:bodyPr>
            <a:normAutofit/>
          </a:bodyPr>
          <a:lstStyle/>
          <a:p>
            <a:pPr algn="ctr"/>
            <a:r>
              <a:rPr lang="en-US" altLang="en-US" sz="2800" dirty="0" err="1">
                <a:latin typeface="Cambria" pitchFamily="18" charset="0"/>
                <a:cs typeface="Times New Roman" pitchFamily="18" charset="0"/>
              </a:rPr>
              <a:t>Introducere</a:t>
            </a:r>
            <a:endParaRPr lang="en-US" altLang="en-US" sz="2800" dirty="0">
              <a:latin typeface="Cambria" pitchFamily="18" charset="0"/>
              <a:cs typeface="Times New Roman" pitchFamily="18" charset="0"/>
            </a:endParaRPr>
          </a:p>
        </p:txBody>
      </p:sp>
      <p:sp>
        <p:nvSpPr>
          <p:cNvPr id="5124" name="Rectangle 3"/>
          <p:cNvSpPr>
            <a:spLocks noGrp="1" noChangeArrowheads="1"/>
          </p:cNvSpPr>
          <p:nvPr>
            <p:ph idx="1"/>
          </p:nvPr>
        </p:nvSpPr>
        <p:spPr>
          <a:xfrm>
            <a:off x="685800" y="1981200"/>
            <a:ext cx="8305800" cy="4114800"/>
          </a:xfrm>
        </p:spPr>
        <p:txBody>
          <a:bodyPr>
            <a:normAutofit/>
          </a:bodyPr>
          <a:lstStyle/>
          <a:p>
            <a:pPr>
              <a:lnSpc>
                <a:spcPct val="90000"/>
              </a:lnSpc>
            </a:pPr>
            <a:r>
              <a:rPr lang="ro-RO" altLang="en-US" sz="2800">
                <a:latin typeface="Cambria" pitchFamily="18" charset="0"/>
                <a:cs typeface="Times New Roman" pitchFamily="18" charset="0"/>
              </a:rPr>
              <a:t>Principala funcţie a unui procesor este aceea de a executa </a:t>
            </a:r>
            <a:r>
              <a:rPr lang="ro-RO" altLang="en-US" sz="2800" i="1">
                <a:latin typeface="Cambria" pitchFamily="18" charset="0"/>
                <a:cs typeface="Times New Roman" pitchFamily="18" charset="0"/>
              </a:rPr>
              <a:t>instrucţiuni maşină</a:t>
            </a:r>
            <a:r>
              <a:rPr lang="ro-RO" altLang="en-US" sz="2800">
                <a:latin typeface="Cambria" pitchFamily="18" charset="0"/>
                <a:cs typeface="Times New Roman" pitchFamily="18" charset="0"/>
              </a:rPr>
              <a:t> ce se află în memoria principală. </a:t>
            </a:r>
            <a:endParaRPr lang="en-US" altLang="en-US" sz="2800">
              <a:latin typeface="Cambria" pitchFamily="18" charset="0"/>
              <a:cs typeface="Times New Roman" pitchFamily="18" charset="0"/>
            </a:endParaRPr>
          </a:p>
          <a:p>
            <a:pPr>
              <a:lnSpc>
                <a:spcPct val="90000"/>
              </a:lnSpc>
            </a:pPr>
            <a:r>
              <a:rPr lang="ro-RO" altLang="en-US" sz="2800">
                <a:latin typeface="Cambria" pitchFamily="18" charset="0"/>
                <a:cs typeface="Times New Roman" pitchFamily="18" charset="0"/>
              </a:rPr>
              <a:t>Aceste instrucţiuni apar sub formă de programe. Din motive ce ţin de eficienţă şi uşurinţă în exploatare, un procesor poate </a:t>
            </a:r>
            <a:r>
              <a:rPr lang="ro-RO" altLang="en-US" sz="2800" i="1">
                <a:latin typeface="Cambria" pitchFamily="18" charset="0"/>
                <a:cs typeface="Times New Roman" pitchFamily="18" charset="0"/>
              </a:rPr>
              <a:t>intercala</a:t>
            </a:r>
            <a:r>
              <a:rPr lang="ro-RO" altLang="en-US" sz="2800">
                <a:latin typeface="Cambria" pitchFamily="18" charset="0"/>
                <a:cs typeface="Times New Roman" pitchFamily="18" charset="0"/>
              </a:rPr>
              <a:t> porţiuni provenite de la mai multe programe (procese) în timpul execuţiei. </a:t>
            </a:r>
          </a:p>
          <a:p>
            <a:pPr>
              <a:lnSpc>
                <a:spcPct val="90000"/>
              </a:lnSpc>
            </a:pPr>
            <a:r>
              <a:rPr lang="ro-RO" altLang="en-US" sz="2800">
                <a:latin typeface="Cambria" pitchFamily="18" charset="0"/>
                <a:cs typeface="Times New Roman" pitchFamily="18" charset="0"/>
              </a:rPr>
              <a:t>Pentru ca un program să fie executat, SO creează un proces (sau </a:t>
            </a:r>
            <a:r>
              <a:rPr lang="ro-RO" altLang="en-US" sz="2800" i="1">
                <a:latin typeface="Cambria" pitchFamily="18" charset="0"/>
                <a:cs typeface="Times New Roman" pitchFamily="18" charset="0"/>
              </a:rPr>
              <a:t>task</a:t>
            </a:r>
            <a:r>
              <a:rPr lang="ro-RO" altLang="en-US" sz="2800">
                <a:latin typeface="Cambria" pitchFamily="18" charset="0"/>
                <a:cs typeface="Times New Roman" pitchFamily="18" charset="0"/>
              </a:rPr>
              <a:t>) asociat acelui program. </a:t>
            </a:r>
          </a:p>
        </p:txBody>
      </p:sp>
      <p:sp>
        <p:nvSpPr>
          <p:cNvPr id="5122"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FC9D97C-25F0-4FD7-B8DC-36ACE0ACA24B}" type="slidenum">
              <a:rPr lang="en-US" altLang="en-US" sz="1600" smtClean="0">
                <a:latin typeface="Cambria" pitchFamily="18" charset="0"/>
              </a:rPr>
              <a:pPr>
                <a:spcBef>
                  <a:spcPct val="0"/>
                </a:spcBef>
                <a:buFontTx/>
                <a:buNone/>
              </a:pPr>
              <a:t>4</a:t>
            </a:fld>
            <a:endParaRPr lang="en-US" altLang="en-US" sz="160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a:bodyPr>
          <a:lstStyle/>
          <a:p>
            <a:pPr algn="ctr"/>
            <a:r>
              <a:rPr lang="en-US" altLang="en-US" sz="2800" dirty="0" err="1">
                <a:latin typeface="Cambria" pitchFamily="18" charset="0"/>
                <a:cs typeface="Times New Roman" pitchFamily="18" charset="0"/>
              </a:rPr>
              <a:t>Introducere</a:t>
            </a:r>
            <a:endParaRPr lang="en-US" altLang="en-US" sz="2800" dirty="0">
              <a:latin typeface="Cambria" pitchFamily="18" charset="0"/>
              <a:cs typeface="Times New Roman" pitchFamily="18" charset="0"/>
            </a:endParaRPr>
          </a:p>
        </p:txBody>
      </p:sp>
      <p:sp>
        <p:nvSpPr>
          <p:cNvPr id="6148" name="Rectangle 3"/>
          <p:cNvSpPr>
            <a:spLocks noGrp="1" noChangeArrowheads="1"/>
          </p:cNvSpPr>
          <p:nvPr>
            <p:ph idx="1"/>
          </p:nvPr>
        </p:nvSpPr>
        <p:spPr>
          <a:xfrm>
            <a:off x="685800" y="1981200"/>
            <a:ext cx="8229600" cy="4114800"/>
          </a:xfrm>
        </p:spPr>
        <p:txBody>
          <a:bodyPr>
            <a:normAutofit lnSpcReduction="10000"/>
          </a:bodyPr>
          <a:lstStyle/>
          <a:p>
            <a:pPr>
              <a:lnSpc>
                <a:spcPct val="90000"/>
              </a:lnSpc>
            </a:pPr>
            <a:r>
              <a:rPr lang="ro-RO" altLang="en-US" sz="2800" dirty="0">
                <a:latin typeface="Cambria" pitchFamily="18" charset="0"/>
                <a:cs typeface="Times New Roman" pitchFamily="18" charset="0"/>
              </a:rPr>
              <a:t>Din punct de vedere al procesorului, acesta execută instrucţiuni din “repertoriu” în ordinea dictată de către registrul contor program (PC-Program Counter)</a:t>
            </a:r>
            <a:r>
              <a:rPr lang="en-US" altLang="en-US" sz="2800" dirty="0">
                <a:latin typeface="Cambria" pitchFamily="18" charset="0"/>
                <a:cs typeface="Times New Roman" pitchFamily="18" charset="0"/>
              </a:rPr>
              <a:t>- </a:t>
            </a:r>
            <a:r>
              <a:rPr lang="en-US" altLang="en-US" sz="2800" dirty="0" err="1">
                <a:latin typeface="Cambria" pitchFamily="18" charset="0"/>
                <a:cs typeface="Times New Roman" pitchFamily="18" charset="0"/>
              </a:rPr>
              <a:t>cunoscut</a:t>
            </a:r>
            <a:r>
              <a:rPr lang="en-US" altLang="en-US" sz="2800" dirty="0">
                <a:latin typeface="Cambria" pitchFamily="18" charset="0"/>
                <a:cs typeface="Times New Roman" pitchFamily="18" charset="0"/>
              </a:rPr>
              <a:t> </a:t>
            </a:r>
            <a:r>
              <a:rPr lang="ro-RO" altLang="en-US" sz="2800" dirty="0">
                <a:latin typeface="Cambria" pitchFamily="18" charset="0"/>
                <a:cs typeface="Times New Roman" pitchFamily="18" charset="0"/>
              </a:rPr>
              <a:t>ș</a:t>
            </a:r>
            <a:r>
              <a:rPr lang="en-US" altLang="en-US" sz="2800" dirty="0" err="1">
                <a:latin typeface="Cambria" pitchFamily="18" charset="0"/>
                <a:cs typeface="Times New Roman" pitchFamily="18" charset="0"/>
              </a:rPr>
              <a:t>i</a:t>
            </a:r>
            <a:r>
              <a:rPr lang="en-US" altLang="en-US" sz="2800" dirty="0">
                <a:latin typeface="Cambria" pitchFamily="18" charset="0"/>
                <a:cs typeface="Times New Roman" pitchFamily="18" charset="0"/>
              </a:rPr>
              <a:t> ca IP (Instruction Pointer)</a:t>
            </a:r>
            <a:r>
              <a:rPr lang="ro-RO" altLang="en-US" sz="2800" dirty="0">
                <a:latin typeface="Cambria" pitchFamily="18" charset="0"/>
                <a:cs typeface="Times New Roman" pitchFamily="18" charset="0"/>
              </a:rPr>
              <a:t>. </a:t>
            </a:r>
            <a:endParaRPr lang="en-US" altLang="en-US" sz="2800" dirty="0">
              <a:latin typeface="Cambria" pitchFamily="18" charset="0"/>
              <a:cs typeface="Times New Roman" pitchFamily="18" charset="0"/>
            </a:endParaRPr>
          </a:p>
          <a:p>
            <a:pPr>
              <a:lnSpc>
                <a:spcPct val="90000"/>
              </a:lnSpc>
            </a:pPr>
            <a:r>
              <a:rPr lang="ro-RO" altLang="en-US" sz="2800" dirty="0">
                <a:latin typeface="Cambria" pitchFamily="18" charset="0"/>
                <a:cs typeface="Times New Roman" pitchFamily="18" charset="0"/>
              </a:rPr>
              <a:t>În decursul execuţiei, PC se poate referi la codul diferitelor programe ce reprezintă părţi ale unor procese diferite. </a:t>
            </a:r>
          </a:p>
          <a:p>
            <a:pPr>
              <a:lnSpc>
                <a:spcPct val="90000"/>
              </a:lnSpc>
            </a:pPr>
            <a:r>
              <a:rPr lang="ro-RO" altLang="en-US" sz="2800" dirty="0">
                <a:latin typeface="Cambria" pitchFamily="18" charset="0"/>
                <a:cs typeface="Times New Roman" pitchFamily="18" charset="0"/>
              </a:rPr>
              <a:t>Din punct de vedere al unui program individual, execuţia sa implică o serie de instrucţiuni din cadrul acelui program. </a:t>
            </a:r>
            <a:endParaRPr lang="en-US" altLang="en-US" sz="2800" dirty="0">
              <a:latin typeface="Cambria" pitchFamily="18" charset="0"/>
              <a:cs typeface="Times New Roman" pitchFamily="18" charset="0"/>
            </a:endParaRPr>
          </a:p>
        </p:txBody>
      </p:sp>
      <p:sp>
        <p:nvSpPr>
          <p:cNvPr id="6146"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81A73506-49C1-4664-A9EE-2B03B3BACEEF}" type="slidenum">
              <a:rPr lang="en-US" altLang="en-US" sz="1600" smtClean="0">
                <a:latin typeface="Cambria" pitchFamily="18" charset="0"/>
              </a:rPr>
              <a:pPr>
                <a:spcBef>
                  <a:spcPct val="0"/>
                </a:spcBef>
                <a:buFontTx/>
                <a:buNone/>
              </a:pPr>
              <a:t>5</a:t>
            </a:fld>
            <a:endParaRPr lang="en-US" altLang="en-US" sz="160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85800" y="76200"/>
            <a:ext cx="7772400" cy="1143000"/>
          </a:xfrm>
        </p:spPr>
        <p:txBody>
          <a:bodyPr>
            <a:normAutofit/>
          </a:bodyPr>
          <a:lstStyle/>
          <a:p>
            <a:pPr algn="ctr"/>
            <a:r>
              <a:rPr lang="en-US" altLang="en-US" sz="2800" dirty="0">
                <a:latin typeface="Cambria" panose="02040503050406030204" pitchFamily="18" charset="0"/>
                <a:ea typeface="Cambria" panose="02040503050406030204" pitchFamily="18" charset="0"/>
                <a:cs typeface="Times New Roman" pitchFamily="18" charset="0"/>
              </a:rPr>
              <a:t>“</a:t>
            </a:r>
            <a:r>
              <a:rPr lang="en-US" altLang="en-US" sz="2800" dirty="0" err="1">
                <a:latin typeface="Cambria" panose="02040503050406030204" pitchFamily="18" charset="0"/>
                <a:ea typeface="Cambria" panose="02040503050406030204" pitchFamily="18" charset="0"/>
                <a:cs typeface="Times New Roman" pitchFamily="18" charset="0"/>
              </a:rPr>
              <a:t>Urma</a:t>
            </a:r>
            <a:r>
              <a:rPr lang="en-US" altLang="en-US" sz="2800" dirty="0">
                <a:latin typeface="Cambria" panose="02040503050406030204" pitchFamily="18" charset="0"/>
                <a:ea typeface="Cambria" panose="02040503050406030204" pitchFamily="18" charset="0"/>
                <a:cs typeface="Times New Roman" pitchFamily="18" charset="0"/>
              </a:rPr>
              <a:t>” </a:t>
            </a:r>
            <a:r>
              <a:rPr lang="ro-RO" altLang="en-US" sz="2800" dirty="0">
                <a:latin typeface="Cambria" panose="02040503050406030204" pitchFamily="18" charset="0"/>
                <a:ea typeface="Cambria" panose="02040503050406030204" pitchFamily="18" charset="0"/>
                <a:cs typeface="Times New Roman" pitchFamily="18" charset="0"/>
              </a:rPr>
              <a:t>unui proces</a:t>
            </a:r>
            <a:endParaRPr lang="en-US" altLang="en-US" sz="2800" dirty="0">
              <a:latin typeface="Cambria" panose="02040503050406030204" pitchFamily="18" charset="0"/>
              <a:ea typeface="Cambria" panose="02040503050406030204" pitchFamily="18" charset="0"/>
              <a:cs typeface="Times New Roman" pitchFamily="18" charset="0"/>
            </a:endParaRPr>
          </a:p>
        </p:txBody>
      </p:sp>
      <p:sp>
        <p:nvSpPr>
          <p:cNvPr id="7172" name="Rectangle 3"/>
          <p:cNvSpPr>
            <a:spLocks noGrp="1" noChangeArrowheads="1"/>
          </p:cNvSpPr>
          <p:nvPr>
            <p:ph idx="1"/>
          </p:nvPr>
        </p:nvSpPr>
        <p:spPr>
          <a:xfrm>
            <a:off x="685800" y="1981200"/>
            <a:ext cx="8153400" cy="4191000"/>
          </a:xfrm>
        </p:spPr>
        <p:txBody>
          <a:bodyPr/>
          <a:lstStyle/>
          <a:p>
            <a:r>
              <a:rPr lang="ro-RO" altLang="en-US" sz="2800">
                <a:latin typeface="Cambria" pitchFamily="18" charset="0"/>
                <a:cs typeface="Times New Roman" pitchFamily="18" charset="0"/>
              </a:rPr>
              <a:t>Putem caracteriza comportamentul unui proces individual prin listarea secvenţei de instrucţiuni ce se execută pentru acel proces. </a:t>
            </a:r>
            <a:endParaRPr lang="en-US" altLang="en-US" sz="2800">
              <a:latin typeface="Cambria" pitchFamily="18" charset="0"/>
              <a:cs typeface="Times New Roman" pitchFamily="18" charset="0"/>
            </a:endParaRPr>
          </a:p>
          <a:p>
            <a:r>
              <a:rPr lang="ro-RO" altLang="en-US" sz="2800">
                <a:latin typeface="Cambria" pitchFamily="18" charset="0"/>
                <a:cs typeface="Times New Roman" pitchFamily="18" charset="0"/>
              </a:rPr>
              <a:t>O astfel de listă se numeşte </a:t>
            </a:r>
            <a:r>
              <a:rPr lang="ro-RO" altLang="en-US" sz="2800" i="1">
                <a:latin typeface="Cambria" pitchFamily="18" charset="0"/>
                <a:cs typeface="Times New Roman" pitchFamily="18" charset="0"/>
              </a:rPr>
              <a:t>urma (trace)</a:t>
            </a:r>
            <a:r>
              <a:rPr lang="ro-RO" altLang="en-US" sz="2800">
                <a:latin typeface="Cambria" pitchFamily="18" charset="0"/>
                <a:cs typeface="Times New Roman" pitchFamily="18" charset="0"/>
              </a:rPr>
              <a:t> </a:t>
            </a:r>
            <a:r>
              <a:rPr lang="ro-RO" altLang="en-US" sz="2800" i="1">
                <a:latin typeface="Cambria" pitchFamily="18" charset="0"/>
                <a:cs typeface="Times New Roman" pitchFamily="18" charset="0"/>
              </a:rPr>
              <a:t>unui proces</a:t>
            </a:r>
            <a:r>
              <a:rPr lang="ro-RO" altLang="en-US" sz="2800">
                <a:latin typeface="Cambria" pitchFamily="18" charset="0"/>
                <a:cs typeface="Times New Roman" pitchFamily="18" charset="0"/>
              </a:rPr>
              <a:t>. Putem caracteriza comportamentul procesorului prin prezentarea urmelor diferitelor procese şi modalitatea prin care acestea sunt intercalate.</a:t>
            </a:r>
          </a:p>
        </p:txBody>
      </p:sp>
      <p:sp>
        <p:nvSpPr>
          <p:cNvPr id="7170"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3406D3CC-87E7-42FC-A70D-EC21D3913CB9}" type="slidenum">
              <a:rPr lang="en-US" altLang="en-US" sz="1600" smtClean="0"/>
              <a:pPr>
                <a:spcBef>
                  <a:spcPct val="0"/>
                </a:spcBef>
                <a:buFontTx/>
                <a:buNone/>
              </a:pPr>
              <a:t>6</a:t>
            </a:fld>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685800" y="76200"/>
            <a:ext cx="7772400" cy="1143000"/>
          </a:xfrm>
        </p:spPr>
        <p:txBody>
          <a:bodyPr>
            <a:normAutofit/>
          </a:bodyPr>
          <a:lstStyle/>
          <a:p>
            <a:pPr algn="ctr"/>
            <a:r>
              <a:rPr lang="en-US" altLang="en-US" sz="2800" dirty="0">
                <a:latin typeface="Cambria" panose="02040503050406030204" pitchFamily="18" charset="0"/>
                <a:ea typeface="Cambria" panose="02040503050406030204" pitchFamily="18" charset="0"/>
                <a:cs typeface="Times New Roman" pitchFamily="18" charset="0"/>
              </a:rPr>
              <a:t>“</a:t>
            </a:r>
            <a:r>
              <a:rPr lang="en-US" altLang="en-US" sz="2800" dirty="0" err="1">
                <a:latin typeface="Cambria" panose="02040503050406030204" pitchFamily="18" charset="0"/>
                <a:ea typeface="Cambria" panose="02040503050406030204" pitchFamily="18" charset="0"/>
                <a:cs typeface="Times New Roman" pitchFamily="18" charset="0"/>
              </a:rPr>
              <a:t>Urma</a:t>
            </a:r>
            <a:r>
              <a:rPr lang="en-US" altLang="en-US" sz="2800" dirty="0">
                <a:latin typeface="Cambria" panose="02040503050406030204" pitchFamily="18" charset="0"/>
                <a:ea typeface="Cambria" panose="02040503050406030204" pitchFamily="18" charset="0"/>
                <a:cs typeface="Times New Roman" pitchFamily="18" charset="0"/>
              </a:rPr>
              <a:t>” </a:t>
            </a:r>
            <a:r>
              <a:rPr lang="ro-RO" altLang="en-US" sz="2800" dirty="0">
                <a:latin typeface="Cambria" panose="02040503050406030204" pitchFamily="18" charset="0"/>
                <a:ea typeface="Cambria" panose="02040503050406030204" pitchFamily="18" charset="0"/>
                <a:cs typeface="Times New Roman" pitchFamily="18" charset="0"/>
              </a:rPr>
              <a:t>unui proces</a:t>
            </a:r>
            <a:r>
              <a:rPr lang="en-US" altLang="en-US" sz="2800" dirty="0">
                <a:latin typeface="Cambria" panose="02040503050406030204" pitchFamily="18" charset="0"/>
                <a:ea typeface="Cambria" panose="02040503050406030204" pitchFamily="18" charset="0"/>
                <a:cs typeface="Times New Roman" pitchFamily="18" charset="0"/>
              </a:rPr>
              <a:t> </a:t>
            </a:r>
            <a:r>
              <a:rPr lang="ro-RO" altLang="en-US" sz="2800" dirty="0">
                <a:latin typeface="Cambria" pitchFamily="18" charset="0"/>
                <a:ea typeface="Cambria" panose="02040503050406030204" pitchFamily="18" charset="0"/>
                <a:cs typeface="Times New Roman" pitchFamily="18" charset="0"/>
              </a:rPr>
              <a:t>(cont.)</a:t>
            </a:r>
            <a:endParaRPr lang="en-US" altLang="en-US" sz="2800" dirty="0">
              <a:latin typeface="Cambria" pitchFamily="18" charset="0"/>
              <a:ea typeface="Cambria" panose="02040503050406030204" pitchFamily="18" charset="0"/>
              <a:cs typeface="Times New Roman" pitchFamily="18" charset="0"/>
            </a:endParaRPr>
          </a:p>
        </p:txBody>
      </p:sp>
      <p:sp>
        <p:nvSpPr>
          <p:cNvPr id="8196" name="Rectangle 3"/>
          <p:cNvSpPr>
            <a:spLocks noGrp="1" noChangeArrowheads="1"/>
          </p:cNvSpPr>
          <p:nvPr>
            <p:ph idx="1"/>
          </p:nvPr>
        </p:nvSpPr>
        <p:spPr>
          <a:xfrm>
            <a:off x="381000" y="1828800"/>
            <a:ext cx="3429000" cy="4191000"/>
          </a:xfrm>
        </p:spPr>
        <p:txBody>
          <a:bodyPr>
            <a:noAutofit/>
          </a:bodyPr>
          <a:lstStyle/>
          <a:p>
            <a:pPr>
              <a:lnSpc>
                <a:spcPct val="80000"/>
              </a:lnSpc>
            </a:pPr>
            <a:r>
              <a:rPr lang="ro-RO" altLang="en-US" sz="2300" dirty="0">
                <a:latin typeface="Cambria" pitchFamily="18" charset="0"/>
                <a:cs typeface="Times New Roman" pitchFamily="18" charset="0"/>
              </a:rPr>
              <a:t>În exemplul simplu din figura 1 este prezentată o hartă a memoriei pentru trei procese. </a:t>
            </a:r>
            <a:endParaRPr lang="en-US" altLang="en-US" sz="2300" dirty="0">
              <a:latin typeface="Cambria" pitchFamily="18" charset="0"/>
              <a:cs typeface="Times New Roman" pitchFamily="18" charset="0"/>
            </a:endParaRPr>
          </a:p>
          <a:p>
            <a:pPr>
              <a:lnSpc>
                <a:spcPct val="80000"/>
              </a:lnSpc>
            </a:pPr>
            <a:r>
              <a:rPr lang="ro-RO" altLang="en-US" sz="2300" dirty="0">
                <a:latin typeface="Cambria" pitchFamily="18" charset="0"/>
                <a:cs typeface="Times New Roman" pitchFamily="18" charset="0"/>
              </a:rPr>
              <a:t>Pentru simplificare, putem presupune că nu se utilizează memoria virtuală; astfel toate cele trei procese sunt reprezentate prin programe ce sunt complet încărcate în memoria principală. </a:t>
            </a:r>
          </a:p>
        </p:txBody>
      </p:sp>
      <p:sp>
        <p:nvSpPr>
          <p:cNvPr id="8194"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0EF38528-DBD3-4CC9-A948-956F98E66426}" type="slidenum">
              <a:rPr lang="en-US" altLang="en-US" sz="1600" smtClean="0">
                <a:latin typeface="Cambria" pitchFamily="18" charset="0"/>
              </a:rPr>
              <a:pPr>
                <a:spcBef>
                  <a:spcPct val="0"/>
                </a:spcBef>
                <a:buFontTx/>
                <a:buNone/>
              </a:pPr>
              <a:t>7</a:t>
            </a:fld>
            <a:endParaRPr lang="en-US" altLang="en-US" sz="1600">
              <a:latin typeface="Cambria" pitchFamily="18" charset="0"/>
            </a:endParaRPr>
          </a:p>
        </p:txBody>
      </p:sp>
      <p:sp>
        <p:nvSpPr>
          <p:cNvPr id="8197" name="Rectangle 4"/>
          <p:cNvSpPr>
            <a:spLocks noChangeArrowheads="1"/>
          </p:cNvSpPr>
          <p:nvPr/>
        </p:nvSpPr>
        <p:spPr bwMode="auto">
          <a:xfrm>
            <a:off x="4343400" y="1827213"/>
            <a:ext cx="22098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600">
              <a:latin typeface="Cambria" pitchFamily="18" charset="0"/>
            </a:endParaRPr>
          </a:p>
        </p:txBody>
      </p:sp>
      <p:sp>
        <p:nvSpPr>
          <p:cNvPr id="8198" name="Rectangle 5"/>
          <p:cNvSpPr>
            <a:spLocks noChangeArrowheads="1"/>
          </p:cNvSpPr>
          <p:nvPr/>
        </p:nvSpPr>
        <p:spPr bwMode="auto">
          <a:xfrm>
            <a:off x="4343400" y="2132013"/>
            <a:ext cx="22098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600">
              <a:latin typeface="Cambria" pitchFamily="18" charset="0"/>
            </a:endParaRPr>
          </a:p>
        </p:txBody>
      </p:sp>
      <p:sp>
        <p:nvSpPr>
          <p:cNvPr id="8199" name="Text Box 6"/>
          <p:cNvSpPr txBox="1">
            <a:spLocks noChangeArrowheads="1"/>
          </p:cNvSpPr>
          <p:nvPr/>
        </p:nvSpPr>
        <p:spPr bwMode="auto">
          <a:xfrm>
            <a:off x="4959350" y="2193925"/>
            <a:ext cx="954088"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Dispecer</a:t>
            </a:r>
            <a:endParaRPr lang="en-US" altLang="en-US" sz="1600">
              <a:latin typeface="Cambria" pitchFamily="18" charset="0"/>
              <a:cs typeface="Times New Roman" pitchFamily="18" charset="0"/>
            </a:endParaRPr>
          </a:p>
        </p:txBody>
      </p:sp>
      <p:sp>
        <p:nvSpPr>
          <p:cNvPr id="8200" name="Rectangle 7"/>
          <p:cNvSpPr>
            <a:spLocks noChangeArrowheads="1"/>
          </p:cNvSpPr>
          <p:nvPr/>
        </p:nvSpPr>
        <p:spPr bwMode="auto">
          <a:xfrm>
            <a:off x="4343400" y="2665413"/>
            <a:ext cx="22098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600">
              <a:latin typeface="Cambria" pitchFamily="18" charset="0"/>
            </a:endParaRPr>
          </a:p>
        </p:txBody>
      </p:sp>
      <p:sp>
        <p:nvSpPr>
          <p:cNvPr id="8201" name="Rectangle 8"/>
          <p:cNvSpPr>
            <a:spLocks noChangeArrowheads="1"/>
          </p:cNvSpPr>
          <p:nvPr/>
        </p:nvSpPr>
        <p:spPr bwMode="auto">
          <a:xfrm>
            <a:off x="4343400" y="3122613"/>
            <a:ext cx="22098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600">
              <a:latin typeface="Cambria" pitchFamily="18" charset="0"/>
            </a:endParaRPr>
          </a:p>
        </p:txBody>
      </p:sp>
      <p:sp>
        <p:nvSpPr>
          <p:cNvPr id="8202" name="Rectangle 9"/>
          <p:cNvSpPr>
            <a:spLocks noChangeArrowheads="1"/>
          </p:cNvSpPr>
          <p:nvPr/>
        </p:nvSpPr>
        <p:spPr bwMode="auto">
          <a:xfrm>
            <a:off x="4343400" y="4113213"/>
            <a:ext cx="22098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600">
              <a:latin typeface="Cambria" pitchFamily="18" charset="0"/>
            </a:endParaRPr>
          </a:p>
        </p:txBody>
      </p:sp>
      <p:sp>
        <p:nvSpPr>
          <p:cNvPr id="8203" name="Rectangle 10"/>
          <p:cNvSpPr>
            <a:spLocks noChangeArrowheads="1"/>
          </p:cNvSpPr>
          <p:nvPr/>
        </p:nvSpPr>
        <p:spPr bwMode="auto">
          <a:xfrm>
            <a:off x="4343400" y="3808413"/>
            <a:ext cx="22098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600">
              <a:latin typeface="Cambria" pitchFamily="18" charset="0"/>
            </a:endParaRPr>
          </a:p>
        </p:txBody>
      </p:sp>
      <p:sp>
        <p:nvSpPr>
          <p:cNvPr id="8204" name="Text Box 11"/>
          <p:cNvSpPr txBox="1">
            <a:spLocks noChangeArrowheads="1"/>
          </p:cNvSpPr>
          <p:nvPr/>
        </p:nvSpPr>
        <p:spPr bwMode="auto">
          <a:xfrm>
            <a:off x="4953000" y="3321050"/>
            <a:ext cx="1112838"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Procesul A</a:t>
            </a:r>
            <a:endParaRPr lang="en-US" altLang="en-US" sz="1600">
              <a:latin typeface="Cambria" pitchFamily="18" charset="0"/>
              <a:cs typeface="Times New Roman" pitchFamily="18" charset="0"/>
            </a:endParaRPr>
          </a:p>
        </p:txBody>
      </p:sp>
      <p:sp>
        <p:nvSpPr>
          <p:cNvPr id="8205" name="Text Box 12"/>
          <p:cNvSpPr txBox="1">
            <a:spLocks noChangeArrowheads="1"/>
          </p:cNvSpPr>
          <p:nvPr/>
        </p:nvSpPr>
        <p:spPr bwMode="auto">
          <a:xfrm>
            <a:off x="4953000" y="4311650"/>
            <a:ext cx="1109663"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Procesul B</a:t>
            </a:r>
            <a:endParaRPr lang="en-US" altLang="en-US" sz="1600">
              <a:latin typeface="Cambria" pitchFamily="18" charset="0"/>
              <a:cs typeface="Times New Roman" pitchFamily="18" charset="0"/>
            </a:endParaRPr>
          </a:p>
        </p:txBody>
      </p:sp>
      <p:sp>
        <p:nvSpPr>
          <p:cNvPr id="8206" name="Rectangle 13"/>
          <p:cNvSpPr>
            <a:spLocks noChangeArrowheads="1"/>
          </p:cNvSpPr>
          <p:nvPr/>
        </p:nvSpPr>
        <p:spPr bwMode="auto">
          <a:xfrm>
            <a:off x="4343400" y="4799013"/>
            <a:ext cx="2209800"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600">
              <a:latin typeface="Cambria" pitchFamily="18" charset="0"/>
            </a:endParaRPr>
          </a:p>
        </p:txBody>
      </p:sp>
      <p:sp>
        <p:nvSpPr>
          <p:cNvPr id="8207" name="Text Box 14"/>
          <p:cNvSpPr txBox="1">
            <a:spLocks noChangeArrowheads="1"/>
          </p:cNvSpPr>
          <p:nvPr/>
        </p:nvSpPr>
        <p:spPr bwMode="auto">
          <a:xfrm>
            <a:off x="4953000" y="4997450"/>
            <a:ext cx="1100138"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Procesul C</a:t>
            </a:r>
            <a:endParaRPr lang="en-US" altLang="en-US" sz="1600">
              <a:latin typeface="Cambria" pitchFamily="18" charset="0"/>
              <a:cs typeface="Times New Roman" pitchFamily="18" charset="0"/>
            </a:endParaRPr>
          </a:p>
        </p:txBody>
      </p:sp>
      <p:sp>
        <p:nvSpPr>
          <p:cNvPr id="8208" name="Rectangle 15"/>
          <p:cNvSpPr>
            <a:spLocks noChangeArrowheads="1"/>
          </p:cNvSpPr>
          <p:nvPr/>
        </p:nvSpPr>
        <p:spPr bwMode="auto">
          <a:xfrm>
            <a:off x="4343400" y="5484813"/>
            <a:ext cx="2209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600">
              <a:latin typeface="Cambria" pitchFamily="18" charset="0"/>
            </a:endParaRPr>
          </a:p>
        </p:txBody>
      </p:sp>
      <p:sp>
        <p:nvSpPr>
          <p:cNvPr id="8209" name="Rectangle 16"/>
          <p:cNvSpPr>
            <a:spLocks noChangeArrowheads="1"/>
          </p:cNvSpPr>
          <p:nvPr/>
        </p:nvSpPr>
        <p:spPr bwMode="auto">
          <a:xfrm>
            <a:off x="7162800" y="2436813"/>
            <a:ext cx="1905000" cy="533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endParaRPr lang="en-US" altLang="en-US" sz="1600">
              <a:latin typeface="Cambria" pitchFamily="18" charset="0"/>
            </a:endParaRPr>
          </a:p>
        </p:txBody>
      </p:sp>
      <p:sp>
        <p:nvSpPr>
          <p:cNvPr id="8210" name="Text Box 17"/>
          <p:cNvSpPr txBox="1">
            <a:spLocks noChangeArrowheads="1"/>
          </p:cNvSpPr>
          <p:nvPr/>
        </p:nvSpPr>
        <p:spPr bwMode="auto">
          <a:xfrm>
            <a:off x="7467600" y="2057400"/>
            <a:ext cx="1592263"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Contor Program</a:t>
            </a:r>
            <a:endParaRPr lang="en-US" altLang="en-US" sz="1600">
              <a:latin typeface="Cambria" pitchFamily="18" charset="0"/>
              <a:cs typeface="Times New Roman" pitchFamily="18" charset="0"/>
            </a:endParaRPr>
          </a:p>
        </p:txBody>
      </p:sp>
      <p:sp>
        <p:nvSpPr>
          <p:cNvPr id="8211" name="Text Box 18"/>
          <p:cNvSpPr txBox="1">
            <a:spLocks noChangeArrowheads="1"/>
          </p:cNvSpPr>
          <p:nvPr/>
        </p:nvSpPr>
        <p:spPr bwMode="auto">
          <a:xfrm>
            <a:off x="7842250" y="2559050"/>
            <a:ext cx="754063"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10000</a:t>
            </a:r>
            <a:endParaRPr lang="en-US" altLang="en-US" sz="1600">
              <a:latin typeface="Cambria" pitchFamily="18" charset="0"/>
              <a:cs typeface="Times New Roman" pitchFamily="18" charset="0"/>
            </a:endParaRPr>
          </a:p>
        </p:txBody>
      </p:sp>
      <p:sp>
        <p:nvSpPr>
          <p:cNvPr id="8212" name="Line 19"/>
          <p:cNvSpPr>
            <a:spLocks noChangeShapeType="1"/>
          </p:cNvSpPr>
          <p:nvPr/>
        </p:nvSpPr>
        <p:spPr bwMode="auto">
          <a:xfrm>
            <a:off x="8153400" y="2970213"/>
            <a:ext cx="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3" name="Line 20"/>
          <p:cNvSpPr>
            <a:spLocks noChangeShapeType="1"/>
          </p:cNvSpPr>
          <p:nvPr/>
        </p:nvSpPr>
        <p:spPr bwMode="auto">
          <a:xfrm flipH="1" flipV="1">
            <a:off x="6553200" y="4189413"/>
            <a:ext cx="1600200" cy="15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14" name="Text Box 21"/>
          <p:cNvSpPr txBox="1">
            <a:spLocks noChangeArrowheads="1"/>
          </p:cNvSpPr>
          <p:nvPr/>
        </p:nvSpPr>
        <p:spPr bwMode="auto">
          <a:xfrm>
            <a:off x="3581400" y="3962400"/>
            <a:ext cx="754063"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10000</a:t>
            </a:r>
            <a:endParaRPr lang="en-US" altLang="en-US" sz="1600">
              <a:latin typeface="Cambria" pitchFamily="18" charset="0"/>
              <a:cs typeface="Times New Roman" pitchFamily="18" charset="0"/>
            </a:endParaRPr>
          </a:p>
        </p:txBody>
      </p:sp>
      <p:sp>
        <p:nvSpPr>
          <p:cNvPr id="8215" name="Text Box 22"/>
          <p:cNvSpPr txBox="1">
            <a:spLocks noChangeArrowheads="1"/>
          </p:cNvSpPr>
          <p:nvPr/>
        </p:nvSpPr>
        <p:spPr bwMode="auto">
          <a:xfrm>
            <a:off x="4046538" y="1676400"/>
            <a:ext cx="298450"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0</a:t>
            </a:r>
            <a:endParaRPr lang="en-US" altLang="en-US" sz="1600">
              <a:latin typeface="Cambria" pitchFamily="18" charset="0"/>
              <a:cs typeface="Times New Roman" pitchFamily="18" charset="0"/>
            </a:endParaRPr>
          </a:p>
        </p:txBody>
      </p:sp>
      <p:sp>
        <p:nvSpPr>
          <p:cNvPr id="8216" name="Text Box 23"/>
          <p:cNvSpPr txBox="1">
            <a:spLocks noChangeArrowheads="1"/>
          </p:cNvSpPr>
          <p:nvPr/>
        </p:nvSpPr>
        <p:spPr bwMode="auto">
          <a:xfrm>
            <a:off x="3821113" y="2025650"/>
            <a:ext cx="525462"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100</a:t>
            </a:r>
            <a:endParaRPr lang="en-US" altLang="en-US" sz="1600">
              <a:latin typeface="Cambria" pitchFamily="18" charset="0"/>
              <a:cs typeface="Times New Roman" pitchFamily="18" charset="0"/>
            </a:endParaRPr>
          </a:p>
        </p:txBody>
      </p:sp>
      <p:sp>
        <p:nvSpPr>
          <p:cNvPr id="8217" name="Text Box 24"/>
          <p:cNvSpPr txBox="1">
            <a:spLocks noChangeArrowheads="1"/>
          </p:cNvSpPr>
          <p:nvPr/>
        </p:nvSpPr>
        <p:spPr bwMode="auto">
          <a:xfrm>
            <a:off x="3733800" y="2940050"/>
            <a:ext cx="639763"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6000</a:t>
            </a:r>
            <a:endParaRPr lang="en-US" altLang="en-US" sz="1600">
              <a:latin typeface="Cambria" pitchFamily="18" charset="0"/>
              <a:cs typeface="Times New Roman" pitchFamily="18" charset="0"/>
            </a:endParaRPr>
          </a:p>
        </p:txBody>
      </p:sp>
      <p:sp>
        <p:nvSpPr>
          <p:cNvPr id="8218" name="Text Box 25"/>
          <p:cNvSpPr txBox="1">
            <a:spLocks noChangeArrowheads="1"/>
          </p:cNvSpPr>
          <p:nvPr/>
        </p:nvSpPr>
        <p:spPr bwMode="auto">
          <a:xfrm>
            <a:off x="3595688" y="4768850"/>
            <a:ext cx="754062"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16000</a:t>
            </a:r>
            <a:endParaRPr lang="en-US" altLang="en-US" sz="1600">
              <a:latin typeface="Cambria" pitchFamily="18" charset="0"/>
              <a:cs typeface="Times New Roman" pitchFamily="18" charset="0"/>
            </a:endParaRPr>
          </a:p>
        </p:txBody>
      </p:sp>
      <p:sp>
        <p:nvSpPr>
          <p:cNvPr id="8219" name="Text Box 26"/>
          <p:cNvSpPr txBox="1">
            <a:spLocks noChangeArrowheads="1"/>
          </p:cNvSpPr>
          <p:nvPr/>
        </p:nvSpPr>
        <p:spPr bwMode="auto">
          <a:xfrm>
            <a:off x="1371600" y="6216650"/>
            <a:ext cx="741760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2000" b="1" dirty="0">
                <a:latin typeface="Cambria" pitchFamily="18" charset="0"/>
                <a:cs typeface="Times New Roman" pitchFamily="18" charset="0"/>
              </a:rPr>
              <a:t>Figura 1</a:t>
            </a:r>
            <a:r>
              <a:rPr lang="en-US" altLang="en-US" sz="2000" b="1" dirty="0">
                <a:latin typeface="Cambria" pitchFamily="18" charset="0"/>
                <a:cs typeface="Times New Roman" pitchFamily="18" charset="0"/>
              </a:rPr>
              <a:t>.</a:t>
            </a:r>
            <a:r>
              <a:rPr lang="ro-RO" altLang="en-US" sz="2000" b="1" dirty="0">
                <a:latin typeface="Cambria" pitchFamily="18" charset="0"/>
                <a:cs typeface="Times New Roman" pitchFamily="18" charset="0"/>
              </a:rPr>
              <a:t> Exemplu de execuţie a trei procese – harta memoriei</a:t>
            </a:r>
            <a:endParaRPr lang="en-US" altLang="en-US" sz="2000" b="1" dirty="0">
              <a:latin typeface="Cambria"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685800" y="76200"/>
            <a:ext cx="7772400" cy="1143000"/>
          </a:xfrm>
        </p:spPr>
        <p:txBody>
          <a:bodyPr>
            <a:normAutofit/>
          </a:bodyPr>
          <a:lstStyle/>
          <a:p>
            <a:pPr algn="ctr"/>
            <a:r>
              <a:rPr lang="en-US" altLang="en-US" sz="2800" dirty="0">
                <a:latin typeface="Cambria" panose="02040503050406030204" pitchFamily="18" charset="0"/>
                <a:ea typeface="Cambria" panose="02040503050406030204" pitchFamily="18" charset="0"/>
                <a:cs typeface="Times New Roman" pitchFamily="18" charset="0"/>
              </a:rPr>
              <a:t>“</a:t>
            </a:r>
            <a:r>
              <a:rPr lang="en-US" altLang="en-US" sz="2800" dirty="0" err="1">
                <a:latin typeface="Cambria" panose="02040503050406030204" pitchFamily="18" charset="0"/>
                <a:ea typeface="Cambria" panose="02040503050406030204" pitchFamily="18" charset="0"/>
                <a:cs typeface="Times New Roman" pitchFamily="18" charset="0"/>
              </a:rPr>
              <a:t>Urma</a:t>
            </a:r>
            <a:r>
              <a:rPr lang="en-US" altLang="en-US" sz="2800" dirty="0">
                <a:latin typeface="Cambria" panose="02040503050406030204" pitchFamily="18" charset="0"/>
                <a:ea typeface="Cambria" panose="02040503050406030204" pitchFamily="18" charset="0"/>
                <a:cs typeface="Times New Roman" pitchFamily="18" charset="0"/>
              </a:rPr>
              <a:t>” </a:t>
            </a:r>
            <a:r>
              <a:rPr lang="ro-RO" altLang="en-US" sz="2800" dirty="0">
                <a:latin typeface="Cambria" panose="02040503050406030204" pitchFamily="18" charset="0"/>
                <a:ea typeface="Cambria" panose="02040503050406030204" pitchFamily="18" charset="0"/>
                <a:cs typeface="Times New Roman" pitchFamily="18" charset="0"/>
              </a:rPr>
              <a:t>unui proces</a:t>
            </a:r>
            <a:r>
              <a:rPr lang="en-US" altLang="en-US" sz="2800" dirty="0">
                <a:latin typeface="Cambria" panose="02040503050406030204" pitchFamily="18" charset="0"/>
                <a:ea typeface="Cambria" panose="02040503050406030204" pitchFamily="18" charset="0"/>
                <a:cs typeface="Times New Roman" pitchFamily="18" charset="0"/>
              </a:rPr>
              <a:t> </a:t>
            </a:r>
            <a:r>
              <a:rPr lang="ro-RO" altLang="en-US" sz="2800" dirty="0">
                <a:latin typeface="Cambria" pitchFamily="18" charset="0"/>
                <a:ea typeface="Cambria" panose="02040503050406030204" pitchFamily="18" charset="0"/>
                <a:cs typeface="Times New Roman" pitchFamily="18" charset="0"/>
              </a:rPr>
              <a:t>(cont.)</a:t>
            </a:r>
            <a:endParaRPr lang="en-US" altLang="en-US" sz="2800" dirty="0">
              <a:latin typeface="Cambria" pitchFamily="18" charset="0"/>
              <a:ea typeface="Cambria" panose="02040503050406030204" pitchFamily="18" charset="0"/>
              <a:cs typeface="Times New Roman" pitchFamily="18" charset="0"/>
            </a:endParaRPr>
          </a:p>
        </p:txBody>
      </p:sp>
      <p:sp>
        <p:nvSpPr>
          <p:cNvPr id="9220" name="Rectangle 3"/>
          <p:cNvSpPr>
            <a:spLocks noGrp="1" noChangeArrowheads="1"/>
          </p:cNvSpPr>
          <p:nvPr>
            <p:ph idx="1"/>
          </p:nvPr>
        </p:nvSpPr>
        <p:spPr>
          <a:xfrm>
            <a:off x="457200" y="1219200"/>
            <a:ext cx="3657600" cy="4953000"/>
          </a:xfrm>
        </p:spPr>
        <p:txBody>
          <a:bodyPr>
            <a:noAutofit/>
          </a:bodyPr>
          <a:lstStyle/>
          <a:p>
            <a:pPr>
              <a:lnSpc>
                <a:spcPct val="80000"/>
              </a:lnSpc>
            </a:pPr>
            <a:r>
              <a:rPr lang="ro-RO" altLang="en-US" sz="2300" dirty="0">
                <a:latin typeface="Cambria" pitchFamily="18" charset="0"/>
                <a:cs typeface="Times New Roman" pitchFamily="18" charset="0"/>
              </a:rPr>
              <a:t>În plus, există un mic program sistem numit </a:t>
            </a:r>
            <a:r>
              <a:rPr lang="ro-RO" altLang="en-US" sz="2300" i="1" dirty="0">
                <a:latin typeface="Cambria" pitchFamily="18" charset="0"/>
                <a:cs typeface="Times New Roman" pitchFamily="18" charset="0"/>
              </a:rPr>
              <a:t>dispecer</a:t>
            </a:r>
            <a:r>
              <a:rPr lang="ro-RO" altLang="en-US" sz="2300" dirty="0">
                <a:latin typeface="Cambria" pitchFamily="18" charset="0"/>
                <a:cs typeface="Times New Roman" pitchFamily="18" charset="0"/>
              </a:rPr>
              <a:t> ce comută execuţia procesorului de la un proces la altul. </a:t>
            </a:r>
            <a:endParaRPr lang="en-US" altLang="en-US" sz="2300" dirty="0">
              <a:latin typeface="Cambria" pitchFamily="18" charset="0"/>
              <a:cs typeface="Times New Roman" pitchFamily="18" charset="0"/>
            </a:endParaRPr>
          </a:p>
          <a:p>
            <a:pPr>
              <a:lnSpc>
                <a:spcPct val="80000"/>
              </a:lnSpc>
            </a:pPr>
            <a:r>
              <a:rPr lang="ro-RO" altLang="en-US" sz="2300" dirty="0">
                <a:latin typeface="Cambria" pitchFamily="18" charset="0"/>
                <a:cs typeface="Times New Roman" pitchFamily="18" charset="0"/>
              </a:rPr>
              <a:t>În figura 2 sunt prezentate </a:t>
            </a:r>
            <a:r>
              <a:rPr lang="en-US" altLang="en-US" sz="2300" dirty="0">
                <a:latin typeface="Cambria" pitchFamily="18" charset="0"/>
                <a:cs typeface="Times New Roman" pitchFamily="18" charset="0"/>
              </a:rPr>
              <a:t>“</a:t>
            </a:r>
            <a:r>
              <a:rPr lang="ro-RO" altLang="en-US" sz="2300" dirty="0">
                <a:latin typeface="Cambria" pitchFamily="18" charset="0"/>
                <a:cs typeface="Times New Roman" pitchFamily="18" charset="0"/>
              </a:rPr>
              <a:t>urmele</a:t>
            </a:r>
            <a:r>
              <a:rPr lang="en-US" altLang="en-US" sz="2300" dirty="0">
                <a:latin typeface="Cambria" pitchFamily="18" charset="0"/>
                <a:cs typeface="Times New Roman" pitchFamily="18" charset="0"/>
              </a:rPr>
              <a:t>”</a:t>
            </a:r>
            <a:r>
              <a:rPr lang="ro-RO" altLang="en-US" sz="2300" dirty="0">
                <a:latin typeface="Cambria" pitchFamily="18" charset="0"/>
                <a:cs typeface="Times New Roman" pitchFamily="18" charset="0"/>
              </a:rPr>
              <a:t> celor trei procese la începutul execuţiei lor. </a:t>
            </a:r>
            <a:endParaRPr lang="en-US" altLang="en-US" sz="2300" dirty="0">
              <a:latin typeface="Cambria" pitchFamily="18" charset="0"/>
              <a:cs typeface="Times New Roman" pitchFamily="18" charset="0"/>
            </a:endParaRPr>
          </a:p>
          <a:p>
            <a:pPr>
              <a:lnSpc>
                <a:spcPct val="80000"/>
              </a:lnSpc>
            </a:pPr>
            <a:r>
              <a:rPr lang="ro-RO" altLang="en-US" sz="2300" dirty="0">
                <a:latin typeface="Cambria" pitchFamily="18" charset="0"/>
                <a:cs typeface="Times New Roman" pitchFamily="18" charset="0"/>
              </a:rPr>
              <a:t>Sunt prezentate astfel primele 1</a:t>
            </a:r>
            <a:r>
              <a:rPr lang="en-US" altLang="en-US" sz="2300" dirty="0">
                <a:latin typeface="Cambria" pitchFamily="18" charset="0"/>
                <a:cs typeface="Times New Roman" pitchFamily="18" charset="0"/>
              </a:rPr>
              <a:t>6</a:t>
            </a:r>
            <a:r>
              <a:rPr lang="ro-RO" altLang="en-US" sz="2300" dirty="0">
                <a:latin typeface="Cambria" pitchFamily="18" charset="0"/>
                <a:cs typeface="Times New Roman" pitchFamily="18" charset="0"/>
              </a:rPr>
              <a:t> instrucţiuni ale proceselor A şi C. </a:t>
            </a:r>
            <a:endParaRPr lang="en-US" altLang="en-US" sz="2300" dirty="0">
              <a:latin typeface="Cambria" pitchFamily="18" charset="0"/>
              <a:cs typeface="Times New Roman" pitchFamily="18" charset="0"/>
            </a:endParaRPr>
          </a:p>
          <a:p>
            <a:pPr>
              <a:lnSpc>
                <a:spcPct val="80000"/>
              </a:lnSpc>
            </a:pPr>
            <a:r>
              <a:rPr lang="ro-RO" altLang="en-US" sz="2300" dirty="0">
                <a:latin typeface="Cambria" pitchFamily="18" charset="0"/>
                <a:cs typeface="Times New Roman" pitchFamily="18" charset="0"/>
              </a:rPr>
              <a:t>Procesul B execută 6 instrucţiuni şi presupunem că a 6-a instrucţiune apelează o operaţie de I/O pentru terminarea căreia trebuie să se aştepte. </a:t>
            </a:r>
            <a:endParaRPr lang="en-US" altLang="en-US" sz="2300" dirty="0">
              <a:latin typeface="Cambria" pitchFamily="18" charset="0"/>
              <a:cs typeface="Times New Roman" pitchFamily="18" charset="0"/>
            </a:endParaRPr>
          </a:p>
        </p:txBody>
      </p:sp>
      <p:sp>
        <p:nvSpPr>
          <p:cNvPr id="9218"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BB31D6F8-331F-4CAD-96C4-983B96704501}" type="slidenum">
              <a:rPr lang="en-US" altLang="en-US" sz="1600" smtClean="0">
                <a:latin typeface="Cambria" pitchFamily="18" charset="0"/>
              </a:rPr>
              <a:pPr>
                <a:spcBef>
                  <a:spcPct val="0"/>
                </a:spcBef>
                <a:buFontTx/>
                <a:buNone/>
              </a:pPr>
              <a:t>8</a:t>
            </a:fld>
            <a:endParaRPr lang="en-US" altLang="en-US" sz="1600">
              <a:latin typeface="Cambria" pitchFamily="18" charset="0"/>
            </a:endParaRPr>
          </a:p>
        </p:txBody>
      </p:sp>
      <p:sp>
        <p:nvSpPr>
          <p:cNvPr id="9221" name="Text Box 4"/>
          <p:cNvSpPr txBox="1">
            <a:spLocks noChangeArrowheads="1"/>
          </p:cNvSpPr>
          <p:nvPr/>
        </p:nvSpPr>
        <p:spPr bwMode="auto">
          <a:xfrm>
            <a:off x="4405313" y="1296988"/>
            <a:ext cx="639762" cy="427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6000</a:t>
            </a:r>
          </a:p>
          <a:p>
            <a:pPr>
              <a:spcBef>
                <a:spcPct val="0"/>
              </a:spcBef>
              <a:buFontTx/>
              <a:buNone/>
            </a:pPr>
            <a:r>
              <a:rPr lang="ro-RO" altLang="en-US" sz="1600">
                <a:latin typeface="Cambria" pitchFamily="18" charset="0"/>
                <a:cs typeface="Times New Roman" pitchFamily="18" charset="0"/>
              </a:rPr>
              <a:t>6001</a:t>
            </a:r>
          </a:p>
          <a:p>
            <a:pPr>
              <a:spcBef>
                <a:spcPct val="0"/>
              </a:spcBef>
              <a:buFontTx/>
              <a:buNone/>
            </a:pPr>
            <a:r>
              <a:rPr lang="ro-RO" altLang="en-US" sz="1600">
                <a:latin typeface="Cambria" pitchFamily="18" charset="0"/>
                <a:cs typeface="Times New Roman" pitchFamily="18" charset="0"/>
              </a:rPr>
              <a:t>6002</a:t>
            </a:r>
          </a:p>
          <a:p>
            <a:pPr>
              <a:spcBef>
                <a:spcPct val="0"/>
              </a:spcBef>
              <a:buFontTx/>
              <a:buNone/>
            </a:pPr>
            <a:r>
              <a:rPr lang="ro-RO" altLang="en-US" sz="1600">
                <a:latin typeface="Cambria" pitchFamily="18" charset="0"/>
                <a:cs typeface="Times New Roman" pitchFamily="18" charset="0"/>
              </a:rPr>
              <a:t>6003</a:t>
            </a:r>
          </a:p>
          <a:p>
            <a:pPr>
              <a:spcBef>
                <a:spcPct val="0"/>
              </a:spcBef>
              <a:buFontTx/>
              <a:buNone/>
            </a:pPr>
            <a:r>
              <a:rPr lang="ro-RO" altLang="en-US" sz="1600">
                <a:latin typeface="Cambria" pitchFamily="18" charset="0"/>
                <a:cs typeface="Times New Roman" pitchFamily="18" charset="0"/>
              </a:rPr>
              <a:t>6004</a:t>
            </a:r>
          </a:p>
          <a:p>
            <a:pPr>
              <a:spcBef>
                <a:spcPct val="0"/>
              </a:spcBef>
              <a:buFontTx/>
              <a:buNone/>
            </a:pPr>
            <a:r>
              <a:rPr lang="ro-RO" altLang="en-US" sz="1600">
                <a:latin typeface="Cambria" pitchFamily="18" charset="0"/>
                <a:cs typeface="Times New Roman" pitchFamily="18" charset="0"/>
              </a:rPr>
              <a:t>6005</a:t>
            </a:r>
          </a:p>
          <a:p>
            <a:pPr>
              <a:spcBef>
                <a:spcPct val="0"/>
              </a:spcBef>
              <a:buFontTx/>
              <a:buNone/>
            </a:pPr>
            <a:r>
              <a:rPr lang="ro-RO" altLang="en-US" sz="1600">
                <a:latin typeface="Cambria" pitchFamily="18" charset="0"/>
                <a:cs typeface="Times New Roman" pitchFamily="18" charset="0"/>
              </a:rPr>
              <a:t>6006</a:t>
            </a:r>
          </a:p>
          <a:p>
            <a:pPr>
              <a:spcBef>
                <a:spcPct val="0"/>
              </a:spcBef>
              <a:buFontTx/>
              <a:buNone/>
            </a:pPr>
            <a:r>
              <a:rPr lang="ro-RO" altLang="en-US" sz="1600">
                <a:latin typeface="Cambria" pitchFamily="18" charset="0"/>
                <a:cs typeface="Times New Roman" pitchFamily="18" charset="0"/>
              </a:rPr>
              <a:t>6007</a:t>
            </a:r>
          </a:p>
          <a:p>
            <a:pPr>
              <a:spcBef>
                <a:spcPct val="0"/>
              </a:spcBef>
              <a:buFontTx/>
              <a:buNone/>
            </a:pPr>
            <a:r>
              <a:rPr lang="ro-RO" altLang="en-US" sz="1600">
                <a:latin typeface="Cambria" pitchFamily="18" charset="0"/>
                <a:cs typeface="Times New Roman" pitchFamily="18" charset="0"/>
              </a:rPr>
              <a:t>6008</a:t>
            </a:r>
          </a:p>
          <a:p>
            <a:pPr>
              <a:spcBef>
                <a:spcPct val="0"/>
              </a:spcBef>
              <a:buFontTx/>
              <a:buNone/>
            </a:pPr>
            <a:r>
              <a:rPr lang="ro-RO" altLang="en-US" sz="1600">
                <a:latin typeface="Cambria" pitchFamily="18" charset="0"/>
                <a:cs typeface="Times New Roman" pitchFamily="18" charset="0"/>
              </a:rPr>
              <a:t>6009</a:t>
            </a:r>
          </a:p>
          <a:p>
            <a:pPr>
              <a:spcBef>
                <a:spcPct val="0"/>
              </a:spcBef>
              <a:buFontTx/>
              <a:buNone/>
            </a:pPr>
            <a:r>
              <a:rPr lang="ro-RO" altLang="en-US" sz="1600">
                <a:latin typeface="Cambria" pitchFamily="18" charset="0"/>
                <a:cs typeface="Times New Roman" pitchFamily="18" charset="0"/>
              </a:rPr>
              <a:t>6010</a:t>
            </a:r>
          </a:p>
          <a:p>
            <a:pPr>
              <a:spcBef>
                <a:spcPct val="0"/>
              </a:spcBef>
              <a:buFontTx/>
              <a:buNone/>
            </a:pPr>
            <a:r>
              <a:rPr lang="ro-RO" altLang="en-US" sz="1600">
                <a:latin typeface="Cambria" pitchFamily="18" charset="0"/>
                <a:cs typeface="Times New Roman" pitchFamily="18" charset="0"/>
              </a:rPr>
              <a:t>6011</a:t>
            </a:r>
          </a:p>
          <a:p>
            <a:pPr>
              <a:spcBef>
                <a:spcPct val="0"/>
              </a:spcBef>
              <a:buFontTx/>
              <a:buNone/>
            </a:pPr>
            <a:r>
              <a:rPr lang="ro-RO" altLang="en-US" sz="1600">
                <a:latin typeface="Cambria" pitchFamily="18" charset="0"/>
                <a:cs typeface="Times New Roman" pitchFamily="18" charset="0"/>
              </a:rPr>
              <a:t>6012</a:t>
            </a:r>
          </a:p>
          <a:p>
            <a:pPr>
              <a:spcBef>
                <a:spcPct val="0"/>
              </a:spcBef>
              <a:buFontTx/>
              <a:buNone/>
            </a:pPr>
            <a:r>
              <a:rPr lang="ro-RO" altLang="en-US" sz="1600">
                <a:latin typeface="Cambria" pitchFamily="18" charset="0"/>
                <a:cs typeface="Times New Roman" pitchFamily="18" charset="0"/>
              </a:rPr>
              <a:t>6013</a:t>
            </a:r>
          </a:p>
          <a:p>
            <a:pPr>
              <a:spcBef>
                <a:spcPct val="0"/>
              </a:spcBef>
              <a:buFontTx/>
              <a:buNone/>
            </a:pPr>
            <a:r>
              <a:rPr lang="ro-RO" altLang="en-US" sz="1600">
                <a:latin typeface="Cambria" pitchFamily="18" charset="0"/>
                <a:cs typeface="Times New Roman" pitchFamily="18" charset="0"/>
              </a:rPr>
              <a:t>6014</a:t>
            </a:r>
          </a:p>
          <a:p>
            <a:pPr>
              <a:spcBef>
                <a:spcPct val="0"/>
              </a:spcBef>
              <a:buFontTx/>
              <a:buNone/>
            </a:pPr>
            <a:r>
              <a:rPr lang="ro-RO" altLang="en-US" sz="1600">
                <a:latin typeface="Cambria" pitchFamily="18" charset="0"/>
                <a:cs typeface="Times New Roman" pitchFamily="18" charset="0"/>
              </a:rPr>
              <a:t>6015</a:t>
            </a:r>
          </a:p>
          <a:p>
            <a:pPr>
              <a:spcBef>
                <a:spcPct val="0"/>
              </a:spcBef>
              <a:buFontTx/>
              <a:buNone/>
            </a:pPr>
            <a:endParaRPr lang="en-US" altLang="en-US" sz="1600">
              <a:latin typeface="Cambria" pitchFamily="18" charset="0"/>
              <a:cs typeface="Times New Roman" pitchFamily="18" charset="0"/>
            </a:endParaRPr>
          </a:p>
        </p:txBody>
      </p:sp>
      <p:sp>
        <p:nvSpPr>
          <p:cNvPr id="9222" name="Text Box 5"/>
          <p:cNvSpPr txBox="1">
            <a:spLocks noChangeArrowheads="1"/>
          </p:cNvSpPr>
          <p:nvPr/>
        </p:nvSpPr>
        <p:spPr bwMode="auto">
          <a:xfrm>
            <a:off x="4134976" y="5830782"/>
            <a:ext cx="487377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2000" b="1" dirty="0">
                <a:latin typeface="Cambria" pitchFamily="18" charset="0"/>
                <a:cs typeface="Times New Roman" pitchFamily="18" charset="0"/>
              </a:rPr>
              <a:t>Figura 2</a:t>
            </a:r>
            <a:r>
              <a:rPr lang="en-US" altLang="en-US" sz="2000" b="1" dirty="0">
                <a:latin typeface="Cambria" pitchFamily="18" charset="0"/>
                <a:cs typeface="Times New Roman" pitchFamily="18" charset="0"/>
              </a:rPr>
              <a:t>.</a:t>
            </a:r>
            <a:r>
              <a:rPr lang="ro-RO" altLang="en-US" sz="2000" b="1" dirty="0">
                <a:latin typeface="Cambria" pitchFamily="18" charset="0"/>
                <a:cs typeface="Times New Roman" pitchFamily="18" charset="0"/>
              </a:rPr>
              <a:t> Urmele proceselor din figura 1</a:t>
            </a:r>
            <a:endParaRPr lang="en-US" altLang="en-US" sz="2000" b="1" dirty="0">
              <a:latin typeface="Cambria" pitchFamily="18" charset="0"/>
              <a:cs typeface="Times New Roman" pitchFamily="18" charset="0"/>
            </a:endParaRPr>
          </a:p>
        </p:txBody>
      </p:sp>
      <p:sp>
        <p:nvSpPr>
          <p:cNvPr id="9223" name="Text Box 6"/>
          <p:cNvSpPr txBox="1">
            <a:spLocks noChangeArrowheads="1"/>
          </p:cNvSpPr>
          <p:nvPr/>
        </p:nvSpPr>
        <p:spPr bwMode="auto">
          <a:xfrm>
            <a:off x="5980113" y="1295400"/>
            <a:ext cx="7874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10000</a:t>
            </a:r>
          </a:p>
          <a:p>
            <a:pPr>
              <a:spcBef>
                <a:spcPct val="0"/>
              </a:spcBef>
              <a:buFontTx/>
              <a:buNone/>
            </a:pPr>
            <a:r>
              <a:rPr lang="ro-RO" altLang="en-US" sz="1600">
                <a:latin typeface="Cambria" pitchFamily="18" charset="0"/>
                <a:cs typeface="Times New Roman" pitchFamily="18" charset="0"/>
              </a:rPr>
              <a:t>10001</a:t>
            </a:r>
          </a:p>
          <a:p>
            <a:pPr>
              <a:spcBef>
                <a:spcPct val="0"/>
              </a:spcBef>
              <a:buFontTx/>
              <a:buNone/>
            </a:pPr>
            <a:r>
              <a:rPr lang="ro-RO" altLang="en-US" sz="1600">
                <a:latin typeface="Cambria" pitchFamily="18" charset="0"/>
                <a:cs typeface="Times New Roman" pitchFamily="18" charset="0"/>
              </a:rPr>
              <a:t>10002</a:t>
            </a:r>
          </a:p>
          <a:p>
            <a:pPr>
              <a:spcBef>
                <a:spcPct val="0"/>
              </a:spcBef>
              <a:buFontTx/>
              <a:buNone/>
            </a:pPr>
            <a:r>
              <a:rPr lang="ro-RO" altLang="en-US" sz="1600">
                <a:latin typeface="Cambria" pitchFamily="18" charset="0"/>
                <a:cs typeface="Times New Roman" pitchFamily="18" charset="0"/>
              </a:rPr>
              <a:t>10003</a:t>
            </a:r>
          </a:p>
          <a:p>
            <a:pPr>
              <a:spcBef>
                <a:spcPct val="0"/>
              </a:spcBef>
              <a:buFontTx/>
              <a:buNone/>
            </a:pPr>
            <a:r>
              <a:rPr lang="ro-RO" altLang="en-US" sz="1600">
                <a:latin typeface="Cambria" pitchFamily="18" charset="0"/>
                <a:cs typeface="Times New Roman" pitchFamily="18" charset="0"/>
              </a:rPr>
              <a:t>10004</a:t>
            </a:r>
          </a:p>
          <a:p>
            <a:pPr>
              <a:spcBef>
                <a:spcPct val="0"/>
              </a:spcBef>
              <a:buFontTx/>
              <a:buNone/>
            </a:pPr>
            <a:r>
              <a:rPr lang="ro-RO" altLang="en-US" sz="1600">
                <a:latin typeface="Cambria" pitchFamily="18" charset="0"/>
                <a:cs typeface="Times New Roman" pitchFamily="18" charset="0"/>
              </a:rPr>
              <a:t>10005</a:t>
            </a:r>
            <a:endParaRPr lang="en-US" altLang="en-US" sz="1600">
              <a:latin typeface="Cambria" pitchFamily="18" charset="0"/>
              <a:cs typeface="Times New Roman" pitchFamily="18" charset="0"/>
            </a:endParaRPr>
          </a:p>
        </p:txBody>
      </p:sp>
      <p:sp>
        <p:nvSpPr>
          <p:cNvPr id="9224" name="Text Box 7"/>
          <p:cNvSpPr txBox="1">
            <a:spLocks noChangeArrowheads="1"/>
          </p:cNvSpPr>
          <p:nvPr/>
        </p:nvSpPr>
        <p:spPr bwMode="auto">
          <a:xfrm>
            <a:off x="7732713" y="1295400"/>
            <a:ext cx="787400"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16000</a:t>
            </a:r>
          </a:p>
          <a:p>
            <a:pPr>
              <a:spcBef>
                <a:spcPct val="0"/>
              </a:spcBef>
              <a:buFontTx/>
              <a:buNone/>
            </a:pPr>
            <a:r>
              <a:rPr lang="ro-RO" altLang="en-US" sz="1600">
                <a:latin typeface="Cambria" pitchFamily="18" charset="0"/>
                <a:cs typeface="Times New Roman" pitchFamily="18" charset="0"/>
              </a:rPr>
              <a:t>16001</a:t>
            </a:r>
          </a:p>
          <a:p>
            <a:pPr>
              <a:spcBef>
                <a:spcPct val="0"/>
              </a:spcBef>
              <a:buFontTx/>
              <a:buNone/>
            </a:pPr>
            <a:r>
              <a:rPr lang="ro-RO" altLang="en-US" sz="1600">
                <a:latin typeface="Cambria" pitchFamily="18" charset="0"/>
                <a:cs typeface="Times New Roman" pitchFamily="18" charset="0"/>
              </a:rPr>
              <a:t>16002</a:t>
            </a:r>
          </a:p>
          <a:p>
            <a:pPr>
              <a:spcBef>
                <a:spcPct val="0"/>
              </a:spcBef>
              <a:buFontTx/>
              <a:buNone/>
            </a:pPr>
            <a:r>
              <a:rPr lang="ro-RO" altLang="en-US" sz="1600">
                <a:latin typeface="Cambria" pitchFamily="18" charset="0"/>
                <a:cs typeface="Times New Roman" pitchFamily="18" charset="0"/>
              </a:rPr>
              <a:t>16003</a:t>
            </a:r>
          </a:p>
          <a:p>
            <a:pPr>
              <a:spcBef>
                <a:spcPct val="0"/>
              </a:spcBef>
              <a:buFontTx/>
              <a:buNone/>
            </a:pPr>
            <a:r>
              <a:rPr lang="ro-RO" altLang="en-US" sz="1600">
                <a:latin typeface="Cambria" pitchFamily="18" charset="0"/>
                <a:cs typeface="Times New Roman" pitchFamily="18" charset="0"/>
              </a:rPr>
              <a:t>16004</a:t>
            </a:r>
          </a:p>
          <a:p>
            <a:pPr>
              <a:spcBef>
                <a:spcPct val="0"/>
              </a:spcBef>
              <a:buFontTx/>
              <a:buNone/>
            </a:pPr>
            <a:r>
              <a:rPr lang="ro-RO" altLang="en-US" sz="1600">
                <a:latin typeface="Cambria" pitchFamily="18" charset="0"/>
                <a:cs typeface="Times New Roman" pitchFamily="18" charset="0"/>
              </a:rPr>
              <a:t>16005</a:t>
            </a:r>
          </a:p>
          <a:p>
            <a:pPr>
              <a:spcBef>
                <a:spcPct val="0"/>
              </a:spcBef>
              <a:buFontTx/>
              <a:buNone/>
            </a:pPr>
            <a:r>
              <a:rPr lang="ro-RO" altLang="en-US" sz="1600">
                <a:latin typeface="Cambria" pitchFamily="18" charset="0"/>
                <a:cs typeface="Times New Roman" pitchFamily="18" charset="0"/>
              </a:rPr>
              <a:t>16006</a:t>
            </a:r>
          </a:p>
          <a:p>
            <a:pPr>
              <a:spcBef>
                <a:spcPct val="0"/>
              </a:spcBef>
              <a:buFontTx/>
              <a:buNone/>
            </a:pPr>
            <a:r>
              <a:rPr lang="ro-RO" altLang="en-US" sz="1600">
                <a:latin typeface="Cambria" pitchFamily="18" charset="0"/>
                <a:cs typeface="Times New Roman" pitchFamily="18" charset="0"/>
              </a:rPr>
              <a:t>16007</a:t>
            </a:r>
          </a:p>
          <a:p>
            <a:pPr>
              <a:spcBef>
                <a:spcPct val="0"/>
              </a:spcBef>
              <a:buFontTx/>
              <a:buNone/>
            </a:pPr>
            <a:r>
              <a:rPr lang="ro-RO" altLang="en-US" sz="1600">
                <a:latin typeface="Cambria" pitchFamily="18" charset="0"/>
                <a:cs typeface="Times New Roman" pitchFamily="18" charset="0"/>
              </a:rPr>
              <a:t>16008</a:t>
            </a:r>
          </a:p>
          <a:p>
            <a:pPr>
              <a:spcBef>
                <a:spcPct val="0"/>
              </a:spcBef>
              <a:buFontTx/>
              <a:buNone/>
            </a:pPr>
            <a:r>
              <a:rPr lang="ro-RO" altLang="en-US" sz="1600">
                <a:latin typeface="Cambria" pitchFamily="18" charset="0"/>
                <a:cs typeface="Times New Roman" pitchFamily="18" charset="0"/>
              </a:rPr>
              <a:t>16009</a:t>
            </a:r>
          </a:p>
          <a:p>
            <a:pPr>
              <a:spcBef>
                <a:spcPct val="0"/>
              </a:spcBef>
              <a:buFontTx/>
              <a:buNone/>
            </a:pPr>
            <a:r>
              <a:rPr lang="ro-RO" altLang="en-US" sz="1600">
                <a:latin typeface="Cambria" pitchFamily="18" charset="0"/>
                <a:cs typeface="Times New Roman" pitchFamily="18" charset="0"/>
              </a:rPr>
              <a:t>16010</a:t>
            </a:r>
          </a:p>
          <a:p>
            <a:pPr>
              <a:spcBef>
                <a:spcPct val="0"/>
              </a:spcBef>
              <a:buFontTx/>
              <a:buNone/>
            </a:pPr>
            <a:r>
              <a:rPr lang="ro-RO" altLang="en-US" sz="1600">
                <a:latin typeface="Cambria" pitchFamily="18" charset="0"/>
                <a:cs typeface="Times New Roman" pitchFamily="18" charset="0"/>
              </a:rPr>
              <a:t>16011</a:t>
            </a:r>
          </a:p>
          <a:p>
            <a:pPr>
              <a:spcBef>
                <a:spcPct val="0"/>
              </a:spcBef>
              <a:buFontTx/>
              <a:buNone/>
            </a:pPr>
            <a:r>
              <a:rPr lang="ro-RO" altLang="en-US" sz="1600">
                <a:latin typeface="Cambria" pitchFamily="18" charset="0"/>
                <a:cs typeface="Times New Roman" pitchFamily="18" charset="0"/>
              </a:rPr>
              <a:t>16012</a:t>
            </a:r>
          </a:p>
          <a:p>
            <a:pPr>
              <a:spcBef>
                <a:spcPct val="0"/>
              </a:spcBef>
              <a:buFontTx/>
              <a:buNone/>
            </a:pPr>
            <a:r>
              <a:rPr lang="ro-RO" altLang="en-US" sz="1600">
                <a:latin typeface="Cambria" pitchFamily="18" charset="0"/>
                <a:cs typeface="Times New Roman" pitchFamily="18" charset="0"/>
              </a:rPr>
              <a:t>16013</a:t>
            </a:r>
          </a:p>
          <a:p>
            <a:pPr>
              <a:spcBef>
                <a:spcPct val="0"/>
              </a:spcBef>
              <a:buFontTx/>
              <a:buNone/>
            </a:pPr>
            <a:r>
              <a:rPr lang="ro-RO" altLang="en-US" sz="1600">
                <a:latin typeface="Cambria" pitchFamily="18" charset="0"/>
                <a:cs typeface="Times New Roman" pitchFamily="18" charset="0"/>
              </a:rPr>
              <a:t>16014</a:t>
            </a:r>
          </a:p>
          <a:p>
            <a:pPr>
              <a:spcBef>
                <a:spcPct val="0"/>
              </a:spcBef>
              <a:buFontTx/>
              <a:buNone/>
            </a:pPr>
            <a:r>
              <a:rPr lang="ro-RO" altLang="en-US" sz="1600">
                <a:latin typeface="Cambria" pitchFamily="18" charset="0"/>
                <a:cs typeface="Times New Roman" pitchFamily="18" charset="0"/>
              </a:rPr>
              <a:t>16015</a:t>
            </a:r>
            <a:endParaRPr lang="en-US" altLang="en-US" sz="1600">
              <a:latin typeface="Cambria" pitchFamily="18" charset="0"/>
              <a:cs typeface="Times New Roman" pitchFamily="18" charset="0"/>
            </a:endParaRPr>
          </a:p>
        </p:txBody>
      </p:sp>
      <p:sp>
        <p:nvSpPr>
          <p:cNvPr id="9225" name="Text Box 8"/>
          <p:cNvSpPr txBox="1">
            <a:spLocks noChangeArrowheads="1"/>
          </p:cNvSpPr>
          <p:nvPr/>
        </p:nvSpPr>
        <p:spPr bwMode="auto">
          <a:xfrm>
            <a:off x="3871913" y="5227638"/>
            <a:ext cx="205422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1) Urma procesului A</a:t>
            </a:r>
            <a:endParaRPr lang="en-US" altLang="en-US" sz="1600">
              <a:latin typeface="Cambria" pitchFamily="18" charset="0"/>
              <a:cs typeface="Times New Roman" pitchFamily="18" charset="0"/>
            </a:endParaRPr>
          </a:p>
        </p:txBody>
      </p:sp>
      <p:sp>
        <p:nvSpPr>
          <p:cNvPr id="9226" name="Text Box 9"/>
          <p:cNvSpPr txBox="1">
            <a:spLocks noChangeArrowheads="1"/>
          </p:cNvSpPr>
          <p:nvPr/>
        </p:nvSpPr>
        <p:spPr bwMode="auto">
          <a:xfrm>
            <a:off x="5360988" y="2973388"/>
            <a:ext cx="2051050"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2) Urma procesului B</a:t>
            </a:r>
            <a:endParaRPr lang="en-US" altLang="en-US" sz="1600">
              <a:latin typeface="Cambria" pitchFamily="18" charset="0"/>
              <a:cs typeface="Times New Roman" pitchFamily="18" charset="0"/>
            </a:endParaRPr>
          </a:p>
        </p:txBody>
      </p:sp>
      <p:sp>
        <p:nvSpPr>
          <p:cNvPr id="9227" name="Text Box 10"/>
          <p:cNvSpPr txBox="1">
            <a:spLocks noChangeArrowheads="1"/>
          </p:cNvSpPr>
          <p:nvPr/>
        </p:nvSpPr>
        <p:spPr bwMode="auto">
          <a:xfrm>
            <a:off x="7037388" y="5227638"/>
            <a:ext cx="2041525" cy="33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ro-RO" altLang="en-US" sz="1600">
                <a:latin typeface="Cambria" pitchFamily="18" charset="0"/>
                <a:cs typeface="Times New Roman" pitchFamily="18" charset="0"/>
              </a:rPr>
              <a:t>3) Urma procesului C</a:t>
            </a:r>
            <a:endParaRPr lang="en-US" altLang="en-US" sz="1600">
              <a:latin typeface="Cambria"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685800" y="76200"/>
            <a:ext cx="7772400" cy="1143000"/>
          </a:xfrm>
        </p:spPr>
        <p:txBody>
          <a:bodyPr>
            <a:normAutofit/>
          </a:bodyPr>
          <a:lstStyle/>
          <a:p>
            <a:pPr algn="ctr"/>
            <a:r>
              <a:rPr lang="en-US" altLang="en-US" sz="2800" dirty="0">
                <a:latin typeface="Cambria" pitchFamily="18" charset="0"/>
                <a:cs typeface="Times New Roman" pitchFamily="18" charset="0"/>
              </a:rPr>
              <a:t>“</a:t>
            </a:r>
            <a:r>
              <a:rPr lang="en-US" altLang="en-US" sz="2800" dirty="0" err="1">
                <a:latin typeface="Cambria" pitchFamily="18" charset="0"/>
                <a:cs typeface="Times New Roman" pitchFamily="18" charset="0"/>
              </a:rPr>
              <a:t>Urma</a:t>
            </a:r>
            <a:r>
              <a:rPr lang="en-US" altLang="en-US" sz="2800" dirty="0">
                <a:latin typeface="Cambria" pitchFamily="18" charset="0"/>
                <a:cs typeface="Times New Roman" pitchFamily="18" charset="0"/>
              </a:rPr>
              <a:t>” </a:t>
            </a:r>
            <a:r>
              <a:rPr lang="ro-RO" altLang="en-US" sz="2800" dirty="0">
                <a:latin typeface="Cambria" pitchFamily="18" charset="0"/>
                <a:cs typeface="Times New Roman" pitchFamily="18" charset="0"/>
              </a:rPr>
              <a:t>unui proces</a:t>
            </a:r>
            <a:r>
              <a:rPr lang="en-US" altLang="en-US" sz="2800" dirty="0">
                <a:latin typeface="Cambria" pitchFamily="18" charset="0"/>
                <a:cs typeface="Times New Roman" pitchFamily="18" charset="0"/>
              </a:rPr>
              <a:t> </a:t>
            </a:r>
            <a:r>
              <a:rPr lang="ro-RO" altLang="en-US" sz="2800" dirty="0">
                <a:latin typeface="Cambria" pitchFamily="18" charset="0"/>
                <a:cs typeface="Times New Roman" pitchFamily="18" charset="0"/>
              </a:rPr>
              <a:t>(cont.)</a:t>
            </a:r>
            <a:endParaRPr lang="en-US" altLang="en-US" sz="2800" dirty="0">
              <a:latin typeface="Cambria" pitchFamily="18" charset="0"/>
              <a:cs typeface="Times New Roman" pitchFamily="18" charset="0"/>
            </a:endParaRPr>
          </a:p>
        </p:txBody>
      </p:sp>
      <p:sp>
        <p:nvSpPr>
          <p:cNvPr id="10244" name="Rectangle 3"/>
          <p:cNvSpPr>
            <a:spLocks noGrp="1" noChangeArrowheads="1"/>
          </p:cNvSpPr>
          <p:nvPr>
            <p:ph idx="1"/>
          </p:nvPr>
        </p:nvSpPr>
        <p:spPr>
          <a:xfrm>
            <a:off x="609600" y="1600200"/>
            <a:ext cx="7772400" cy="4114800"/>
          </a:xfrm>
        </p:spPr>
        <p:txBody>
          <a:bodyPr>
            <a:noAutofit/>
          </a:bodyPr>
          <a:lstStyle/>
          <a:p>
            <a:pPr>
              <a:lnSpc>
                <a:spcPct val="80000"/>
              </a:lnSpc>
            </a:pPr>
            <a:r>
              <a:rPr lang="ro-RO" altLang="en-US" sz="2400" dirty="0">
                <a:latin typeface="Cambria" pitchFamily="18" charset="0"/>
                <a:cs typeface="Times New Roman" pitchFamily="18" charset="0"/>
              </a:rPr>
              <a:t>Să considerăm în cele ce urmează aces</a:t>
            </a:r>
            <a:r>
              <a:rPr lang="en-US" altLang="en-US" sz="2400" dirty="0">
                <a:latin typeface="Cambria" pitchFamily="18" charset="0"/>
                <a:cs typeface="Times New Roman" pitchFamily="18" charset="0"/>
              </a:rPr>
              <a:t>t</a:t>
            </a:r>
            <a:r>
              <a:rPr lang="ro-RO" altLang="en-US" sz="2400" dirty="0">
                <a:latin typeface="Cambria" pitchFamily="18" charset="0"/>
                <a:cs typeface="Times New Roman" pitchFamily="18" charset="0"/>
              </a:rPr>
              <a:t>e urme din punct de vedere al procesorului. Figura 3 ne prezintă </a:t>
            </a:r>
            <a:r>
              <a:rPr lang="ro-RO" altLang="en-US" sz="2400" i="1" dirty="0">
                <a:latin typeface="Cambria" pitchFamily="18" charset="0"/>
                <a:cs typeface="Times New Roman" pitchFamily="18" charset="0"/>
              </a:rPr>
              <a:t>urmele intercalate</a:t>
            </a:r>
            <a:r>
              <a:rPr lang="ro-RO" altLang="en-US" sz="2400" dirty="0">
                <a:latin typeface="Cambria" pitchFamily="18" charset="0"/>
                <a:cs typeface="Times New Roman" pitchFamily="18" charset="0"/>
              </a:rPr>
              <a:t> ce rezultă din execuţia primelor 70 de cicluri de instrucţiuni. Presupunem că SO permite ca un proces să îşi continue execuţia maxim 8 cicluri instrucţiune, după care procesul este întrerupt (acest lucru previne monopolizarea procesorului de către un anumit proces). </a:t>
            </a:r>
            <a:endParaRPr lang="en-US" altLang="en-US" sz="2400" dirty="0">
              <a:latin typeface="Cambria" pitchFamily="18" charset="0"/>
              <a:cs typeface="Times New Roman" pitchFamily="18" charset="0"/>
            </a:endParaRPr>
          </a:p>
          <a:p>
            <a:pPr>
              <a:lnSpc>
                <a:spcPct val="80000"/>
              </a:lnSpc>
            </a:pPr>
            <a:endParaRPr lang="ro-RO" altLang="en-US" sz="2400" dirty="0">
              <a:latin typeface="Cambria" pitchFamily="18" charset="0"/>
              <a:cs typeface="Times New Roman" pitchFamily="18" charset="0"/>
            </a:endParaRPr>
          </a:p>
          <a:p>
            <a:pPr>
              <a:lnSpc>
                <a:spcPct val="80000"/>
              </a:lnSpc>
            </a:pPr>
            <a:r>
              <a:rPr lang="ro-RO" altLang="en-US" sz="2400" dirty="0">
                <a:latin typeface="Cambria" pitchFamily="18" charset="0"/>
                <a:cs typeface="Times New Roman" pitchFamily="18" charset="0"/>
              </a:rPr>
              <a:t>După cum apare în figura 3, sunt executate primele 8 instrucţiuni ale procesului A, urmate de un “time-out” şi</a:t>
            </a:r>
            <a:r>
              <a:rPr lang="en-US" altLang="en-US" sz="2400" dirty="0">
                <a:latin typeface="Cambria" pitchFamily="18" charset="0"/>
                <a:cs typeface="Times New Roman" pitchFamily="18" charset="0"/>
              </a:rPr>
              <a:t> de</a:t>
            </a:r>
            <a:r>
              <a:rPr lang="ro-RO" altLang="en-US" sz="2400" dirty="0">
                <a:latin typeface="Cambria" pitchFamily="18" charset="0"/>
                <a:cs typeface="Times New Roman" pitchFamily="18" charset="0"/>
              </a:rPr>
              <a:t> execuţia unei porţiuni de cod ale dispecerului, care execută 8 instrucţiuni înainte de a oferi controlul procesului B. După ce sunt executate primele 6 instrucţiuni ale procesului B, acesta cere o operaţie de I/O al cărei rezultat trebuie aşteptat. </a:t>
            </a:r>
          </a:p>
        </p:txBody>
      </p:sp>
      <p:sp>
        <p:nvSpPr>
          <p:cNvPr id="10242" name="Slide Number Placeholder 3"/>
          <p:cNvSpPr>
            <a:spLocks noGrp="1"/>
          </p:cNvSpPr>
          <p:nvPr>
            <p:ph type="sldNum" sz="quarter" idx="12"/>
          </p:nvPr>
        </p:nvSpPr>
        <p:spPr>
          <a:xfrm>
            <a:off x="7239000" y="6248400"/>
            <a:ext cx="1905000" cy="457200"/>
          </a:xfrm>
          <a:prstGeom prst="rect">
            <a:avLst/>
          </a:prstGeom>
          <a:noFill/>
        </p:spPr>
        <p:txBody>
          <a:bodyPr/>
          <a:lstStyle>
            <a:lvl1pPr>
              <a:spcBef>
                <a:spcPct val="20000"/>
              </a:spcBef>
              <a:buFont typeface="Arial Unicode MS" pitchFamily="34" charset="-128"/>
              <a:buChar char="•"/>
              <a:defRPr sz="3200">
                <a:solidFill>
                  <a:schemeClr val="tx1"/>
                </a:solidFill>
                <a:latin typeface="Arial" charset="0"/>
              </a:defRPr>
            </a:lvl1pPr>
            <a:lvl2pPr marL="742950" indent="-285750">
              <a:spcBef>
                <a:spcPct val="20000"/>
              </a:spcBef>
              <a:buFont typeface="Arial Unicode MS" pitchFamily="34" charset="-128"/>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DB7301D2-FCF0-4838-98D9-9F9C486B7A9C}" type="slidenum">
              <a:rPr lang="en-US" altLang="en-US" sz="1600" smtClean="0">
                <a:latin typeface="Cambria" pitchFamily="18" charset="0"/>
              </a:rPr>
              <a:pPr>
                <a:spcBef>
                  <a:spcPct val="0"/>
                </a:spcBef>
                <a:buFontTx/>
                <a:buNone/>
              </a:pPr>
              <a:t>9</a:t>
            </a:fld>
            <a:endParaRPr lang="en-US" altLang="en-US" sz="160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2498</TotalTime>
  <Words>3137</Words>
  <Application>Microsoft Office PowerPoint</Application>
  <PresentationFormat>On-screen Show (4:3)</PresentationFormat>
  <Paragraphs>363</Paragraphs>
  <Slides>33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vt:lpstr>
      <vt:lpstr>Arial Unicode MS</vt:lpstr>
      <vt:lpstr>Cambria</vt:lpstr>
      <vt:lpstr>Franklin Gothic Book</vt:lpstr>
      <vt:lpstr>Franklin Gothic Medium</vt:lpstr>
      <vt:lpstr>Symbol</vt:lpstr>
      <vt:lpstr>Times New Roman</vt:lpstr>
      <vt:lpstr>Wingdings</vt:lpstr>
      <vt:lpstr>Wingdings 2</vt:lpstr>
      <vt:lpstr>Trek</vt:lpstr>
      <vt:lpstr>PowerPoint Presentation</vt:lpstr>
      <vt:lpstr>PowerPoint Presentation</vt:lpstr>
      <vt:lpstr>PROCESE</vt:lpstr>
      <vt:lpstr>Introducere</vt:lpstr>
      <vt:lpstr>Introducere</vt:lpstr>
      <vt:lpstr>“Urma” unui proces</vt:lpstr>
      <vt:lpstr>“Urma” unui proces (cont.)</vt:lpstr>
      <vt:lpstr>“Urma” unui proces (cont.)</vt:lpstr>
      <vt:lpstr>“Urma” unui proces (cont.)</vt:lpstr>
      <vt:lpstr>“Urma” unui proces (cont.)</vt:lpstr>
      <vt:lpstr>“Urma” unui proces (cont.)</vt:lpstr>
      <vt:lpstr>“Urma” unui proces (cont.)</vt:lpstr>
      <vt:lpstr>Modelul de proces cu două stări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Procese Linux</vt:lpstr>
      <vt:lpstr>DouĂ mari tipuri de procese Linux </vt:lpstr>
      <vt:lpstr>Procese speciale Linux</vt:lpstr>
      <vt:lpstr>Linux – Stările proceselor</vt:lpstr>
      <vt:lpstr>Linux – Stările proceselor (cont.)</vt:lpstr>
      <vt:lpstr>Linux – Procese background</vt:lpstr>
    </vt:vector>
  </TitlesOfParts>
  <Company>ASE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Procese</dc:title>
  <dc:creator>rz</dc:creator>
  <cp:lastModifiedBy>Administrator</cp:lastModifiedBy>
  <cp:revision>239</cp:revision>
  <dcterms:created xsi:type="dcterms:W3CDTF">2000-11-22T19:36:59Z</dcterms:created>
  <dcterms:modified xsi:type="dcterms:W3CDTF">2024-03-27T11:16:50Z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
  </property>
  <property fmtid="{D5CDD505-2E9C-101B-9397-08002B2CF9AE}" pid="8" name="HomePage">
    <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1</vt:i4>
  </property>
  <property fmtid="{D5CDD505-2E9C-101B-9397-08002B2CF9AE}" pid="21" name="OutputDir">
    <vt:lpwstr>C:\TEMP</vt:lpwstr>
  </property>
</Properties>
</file>